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257" r:id="rId3"/>
    <p:sldId id="268" r:id="rId4"/>
    <p:sldId id="269" r:id="rId5"/>
    <p:sldId id="270" r:id="rId6"/>
    <p:sldId id="271" r:id="rId7"/>
    <p:sldId id="272" r:id="rId8"/>
    <p:sldId id="273" r:id="rId9"/>
    <p:sldId id="275" r:id="rId10"/>
    <p:sldId id="276" r:id="rId11"/>
    <p:sldId id="277" r:id="rId12"/>
    <p:sldId id="278" r:id="rId13"/>
    <p:sldId id="279" r:id="rId14"/>
    <p:sldId id="280" r:id="rId15"/>
    <p:sldId id="281" r:id="rId16"/>
    <p:sldId id="267" r:id="rId17"/>
    <p:sldId id="259" r:id="rId18"/>
    <p:sldId id="263" r:id="rId19"/>
    <p:sldId id="262" r:id="rId20"/>
    <p:sldId id="264" r:id="rId21"/>
    <p:sldId id="265" r:id="rId22"/>
    <p:sldId id="266" r:id="rId23"/>
    <p:sldId id="284" r:id="rId24"/>
    <p:sldId id="285" r:id="rId25"/>
    <p:sldId id="286" r:id="rId26"/>
    <p:sldId id="287" r:id="rId27"/>
    <p:sldId id="288" r:id="rId28"/>
    <p:sldId id="289" r:id="rId29"/>
    <p:sldId id="290" r:id="rId30"/>
    <p:sldId id="295" r:id="rId31"/>
    <p:sldId id="274" r:id="rId32"/>
    <p:sldId id="282" r:id="rId33"/>
    <p:sldId id="283" r:id="rId34"/>
    <p:sldId id="261" r:id="rId35"/>
    <p:sldId id="260" r:id="rId36"/>
    <p:sldId id="291" r:id="rId37"/>
    <p:sldId id="292" r:id="rId38"/>
    <p:sldId id="293" r:id="rId39"/>
    <p:sldId id="29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198"/>
    <p:restoredTop sz="94719"/>
  </p:normalViewPr>
  <p:slideViewPr>
    <p:cSldViewPr snapToGrid="0" snapToObjects="1">
      <p:cViewPr varScale="1">
        <p:scale>
          <a:sx n="32" d="100"/>
          <a:sy n="32" d="100"/>
        </p:scale>
        <p:origin x="-816"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742BA-8C22-2D48-A7A6-E55C3D5CA50B}" type="datetimeFigureOut">
              <a:rPr lang="en-US" smtClean="0"/>
              <a:pPr/>
              <a:t>6/27/2017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4D0FEA-637F-C24A-A656-5AAC7A24A36F}" type="slidenum">
              <a:rPr lang="en-US" smtClean="0"/>
              <a:pPr/>
              <a:t>‹#›</a:t>
            </a:fld>
            <a:endParaRPr lang="en-US"/>
          </a:p>
        </p:txBody>
      </p:sp>
    </p:spTree>
    <p:extLst>
      <p:ext uri="{BB962C8B-B14F-4D97-AF65-F5344CB8AC3E}">
        <p14:creationId xmlns:p14="http://schemas.microsoft.com/office/powerpoint/2010/main" xmlns="" val="1054173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Transforming the Lives of Special Education Students</a:t>
            </a:r>
          </a:p>
        </p:txBody>
      </p:sp>
      <p:sp>
        <p:nvSpPr>
          <p:cNvPr id="4" name="Slide Number Placeholder 3"/>
          <p:cNvSpPr>
            <a:spLocks noGrp="1"/>
          </p:cNvSpPr>
          <p:nvPr>
            <p:ph type="sldNum" sz="quarter" idx="10"/>
          </p:nvPr>
        </p:nvSpPr>
        <p:spPr/>
        <p:txBody>
          <a:bodyPr/>
          <a:lstStyle/>
          <a:p>
            <a:fld id="{A847E0AD-64F4-4977-8625-0D74B8F8BBA0}" type="slidenum">
              <a:rPr lang="en-US" smtClean="0"/>
              <a:pPr/>
              <a:t>25</a:t>
            </a:fld>
            <a:endParaRPr lang="en-US"/>
          </a:p>
        </p:txBody>
      </p:sp>
    </p:spTree>
    <p:extLst>
      <p:ext uri="{BB962C8B-B14F-4D97-AF65-F5344CB8AC3E}">
        <p14:creationId xmlns:p14="http://schemas.microsoft.com/office/powerpoint/2010/main" xmlns="" val="757775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47E0AD-64F4-4977-8625-0D74B8F8BBA0}" type="slidenum">
              <a:rPr lang="en-US" smtClean="0"/>
              <a:pPr/>
              <a:t>26</a:t>
            </a:fld>
            <a:endParaRPr lang="en-US"/>
          </a:p>
        </p:txBody>
      </p:sp>
    </p:spTree>
    <p:extLst>
      <p:ext uri="{BB962C8B-B14F-4D97-AF65-F5344CB8AC3E}">
        <p14:creationId xmlns:p14="http://schemas.microsoft.com/office/powerpoint/2010/main" xmlns="" val="1881377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47E0AD-64F4-4977-8625-0D74B8F8BBA0}" type="slidenum">
              <a:rPr lang="en-US" smtClean="0"/>
              <a:pPr/>
              <a:t>27</a:t>
            </a:fld>
            <a:endParaRPr lang="en-US"/>
          </a:p>
        </p:txBody>
      </p:sp>
    </p:spTree>
    <p:extLst>
      <p:ext uri="{BB962C8B-B14F-4D97-AF65-F5344CB8AC3E}">
        <p14:creationId xmlns:p14="http://schemas.microsoft.com/office/powerpoint/2010/main" xmlns="" val="1082758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47E0AD-64F4-4977-8625-0D74B8F8BBA0}" type="slidenum">
              <a:rPr lang="en-US" smtClean="0"/>
              <a:pPr/>
              <a:t>29</a:t>
            </a:fld>
            <a:endParaRPr lang="en-US"/>
          </a:p>
        </p:txBody>
      </p:sp>
    </p:spTree>
    <p:extLst>
      <p:ext uri="{BB962C8B-B14F-4D97-AF65-F5344CB8AC3E}">
        <p14:creationId xmlns:p14="http://schemas.microsoft.com/office/powerpoint/2010/main" xmlns="" val="229205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6/27/2017</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6/27/2017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6/27/2017</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geoguessr.com/"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thingiverse.com/"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teachthought.com/the-future-of-learning/technology/10-ways-3d-printing-can-be-used-in-education/" TargetMode="External"/><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tyrrellmuseum.com/programs/distance/the_royal_tyrrell_museum_virtual_visit.htm"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19.png"/><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hyperlink" Target="http://www.nationalforum.com/Electronic%20Journal%20Volumes/McCollu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www.emergingedtech.com/2015/04/examples-of-transforming-lessons-through-samr/" TargetMode="External"/><Relationship Id="rId2" Type="http://schemas.openxmlformats.org/officeDocument/2006/relationships/hyperlink" Target="https://edofict.wikispaces.com/SAMR+Example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edudemic.com/skype-in-classroom/" TargetMode="External"/><Relationship Id="rId2" Type="http://schemas.openxmlformats.org/officeDocument/2006/relationships/hyperlink" Target="https://library.educause.edu/~/media/files/library/2012/7/eli7086-pdf.pdf" TargetMode="External"/><Relationship Id="rId1" Type="http://schemas.openxmlformats.org/officeDocument/2006/relationships/slideLayout" Target="../slideLayouts/slideLayout2.xml"/><Relationship Id="rId5" Type="http://schemas.openxmlformats.org/officeDocument/2006/relationships/hyperlink" Target="https://www.matterhackers.com/articles/3d-printing-in-education-beyond-stem" TargetMode="External"/><Relationship Id="rId4" Type="http://schemas.openxmlformats.org/officeDocument/2006/relationships/hyperlink" Target="https://www.commonsense.org/education/blog/great-minecraft-lesson-plans"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ed.gov/oii-news/use-technology-teaching-and-learning" TargetMode="External"/><Relationship Id="rId2" Type="http://schemas.openxmlformats.org/officeDocument/2006/relationships/hyperlink" Target="http://www.coolcatteacher.com/15-uses-swivl/?nabe=6224726523641856:1&amp;utm_referrer=https://www.google.com/" TargetMode="External"/><Relationship Id="rId1" Type="http://schemas.openxmlformats.org/officeDocument/2006/relationships/slideLayout" Target="../slideLayouts/slideLayout2.xml"/><Relationship Id="rId5" Type="http://schemas.openxmlformats.org/officeDocument/2006/relationships/hyperlink" Target="https://static.googleusercontent.com/media/www.google.com/en/educators/activities/pdfs_GTA/CribSheet.Earth5.pdf" TargetMode="External"/><Relationship Id="rId4" Type="http://schemas.openxmlformats.org/officeDocument/2006/relationships/hyperlink" Target="http://www.emergingedtech.com/2015/04/examples-of-transforming-lessons-through-samr/"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linkedin.com/pulse/five-reasons-value-technology-higher-education-david-levin" TargetMode="External"/><Relationship Id="rId7" Type="http://schemas.openxmlformats.org/officeDocument/2006/relationships/hyperlink" Target="https://www.insidehighered.com/news/2013/05/14/georgia-tech-and-udacity-roll-out-massive-new-low-cost-degree-program" TargetMode="External"/><Relationship Id="rId2" Type="http://schemas.openxmlformats.org/officeDocument/2006/relationships/hyperlink" Target="http://www.mheducation.com/highered/ideas/educator/think-flipping-the-classroom-isnt-for-you-check-out-the-hard-data-before-making-any-decisions.html" TargetMode="External"/><Relationship Id="rId1" Type="http://schemas.openxmlformats.org/officeDocument/2006/relationships/slideLayout" Target="../slideLayouts/slideLayout6.xml"/><Relationship Id="rId6" Type="http://schemas.openxmlformats.org/officeDocument/2006/relationships/hyperlink" Target="https://www.youtube.com/watch?v=SKpKlh1-en0" TargetMode="External"/><Relationship Id="rId5" Type="http://schemas.openxmlformats.org/officeDocument/2006/relationships/hyperlink" Target="http://www.etc.cmu.edu/projects/medisim/" TargetMode="External"/><Relationship Id="rId4" Type="http://schemas.openxmlformats.org/officeDocument/2006/relationships/hyperlink" Target="http://www.edtechmagazine.com/higher/article/2016/05/higher-education-technology-paradox"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insidehighered.com/news/2015/10/08/massachusetts-institute-technology-launch-half-mooc-half-person-masters-degree" TargetMode="External"/><Relationship Id="rId2" Type="http://schemas.openxmlformats.org/officeDocument/2006/relationships/hyperlink" Target="https://www.insidehighered.com/news/2015/04/23/arizona-state-edx-team-offer-freshman-year-online-through-moocs" TargetMode="External"/><Relationship Id="rId1" Type="http://schemas.openxmlformats.org/officeDocument/2006/relationships/slideLayout" Target="../slideLayouts/slideLayout6.xml"/><Relationship Id="rId6" Type="http://schemas.openxmlformats.org/officeDocument/2006/relationships/hyperlink" Target="https://opensource.com/article/17/2/interview-education-billy-meinke" TargetMode="External"/><Relationship Id="rId5" Type="http://schemas.openxmlformats.org/officeDocument/2006/relationships/hyperlink" Target="http://catlintucker.com/2012/04/flipped-classroom-beyond-the-videos/" TargetMode="External"/><Relationship Id="rId4" Type="http://schemas.openxmlformats.org/officeDocument/2006/relationships/hyperlink" Target="http://textbooks.opensuny.org/suny-oer-service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nea.org/specialed" TargetMode="External"/><Relationship Id="rId2" Type="http://schemas.openxmlformats.org/officeDocument/2006/relationships/hyperlink" Target="http://www.disabilityrightsca.org/pubs/Assistive_Technology_Parents_Guide.pdf" TargetMode="External"/><Relationship Id="rId1" Type="http://schemas.openxmlformats.org/officeDocument/2006/relationships/slideLayout" Target="../slideLayouts/slideLayout6.xml"/><Relationship Id="rId5" Type="http://schemas.openxmlformats.org/officeDocument/2006/relationships/hyperlink" Target="http://bookcreator.com/blog/2013/11/book-creator-breaking-boundaries-special-education-2/" TargetMode="External"/><Relationship Id="rId4" Type="http://schemas.openxmlformats.org/officeDocument/2006/relationships/hyperlink" Target="http://www.specialneeds.com/products-and-services/general-special-needs/special-needs-app-day-pictello"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schrockguide.net/samr.html" TargetMode="External"/><Relationship Id="rId2" Type="http://schemas.openxmlformats.org/officeDocument/2006/relationships/hyperlink" Target="https://www.edutopia.org/article/empowering-special-education-students-technology-kathryn-nieves"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ducation.microsoft.com/skype-in-the-classroom/overview" TargetMode="External"/><Relationship Id="rId7" Type="http://schemas.openxmlformats.org/officeDocument/2006/relationships/image" Target="../media/image7.png"/><Relationship Id="rId2" Type="http://schemas.openxmlformats.org/officeDocument/2006/relationships/hyperlink" Target="https://edu.google.com/expeditions/"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edu.glogster.com/?ref=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itunes.apple.com/us/app/story-creator/id545369477?mt=8" TargetMode="External"/><Relationship Id="rId7" Type="http://schemas.openxmlformats.org/officeDocument/2006/relationships/image" Target="../media/image9.jpeg"/><Relationship Id="rId2" Type="http://schemas.openxmlformats.org/officeDocument/2006/relationships/hyperlink" Target="http://www.readwritethink.org/files/resources/interactives/timeline_2/" TargetMode="Externa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timerime.com/" TargetMode="External"/><Relationship Id="rId10" Type="http://schemas.openxmlformats.org/officeDocument/2006/relationships/image" Target="../media/image11.jpeg"/><Relationship Id="rId4" Type="http://schemas.openxmlformats.org/officeDocument/2006/relationships/hyperlink" Target="https://kidblog.org/home/" TargetMode="External"/><Relationship Id="rId9" Type="http://schemas.openxmlformats.org/officeDocument/2006/relationships/hyperlink" Target="https://itunes.apple.com/us/app/story-creator-easy-story-book-maker-for-kids/id545369477?mt=8"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digicel.net/" TargetMode="External"/><Relationship Id="rId2" Type="http://schemas.openxmlformats.org/officeDocument/2006/relationships/hyperlink" Target="https://en.wikipedia.org/wiki/ScuttlePad"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hyperlink" Target="http://www.adaptedmind.com/" TargetMode="External"/><Relationship Id="rId7" Type="http://schemas.openxmlformats.org/officeDocument/2006/relationships/image" Target="../media/image16.png"/><Relationship Id="rId2" Type="http://schemas.openxmlformats.org/officeDocument/2006/relationships/hyperlink" Target="http://www.dreambox.com/" TargetMode="Externa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google.com/sheets/abou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Curriculum and technology:</a:t>
            </a:r>
            <a:br>
              <a:rPr lang="en-US" dirty="0"/>
            </a:br>
            <a:r>
              <a:rPr lang="en-US" dirty="0"/>
              <a:t>Today and tomorrow</a:t>
            </a:r>
          </a:p>
        </p:txBody>
      </p:sp>
      <p:sp>
        <p:nvSpPr>
          <p:cNvPr id="3" name="Subtitle 2"/>
          <p:cNvSpPr>
            <a:spLocks noGrp="1"/>
          </p:cNvSpPr>
          <p:nvPr>
            <p:ph type="subTitle" idx="1"/>
          </p:nvPr>
        </p:nvSpPr>
        <p:spPr/>
        <p:txBody>
          <a:bodyPr>
            <a:normAutofit fontScale="92500" lnSpcReduction="10000"/>
          </a:bodyPr>
          <a:lstStyle/>
          <a:p>
            <a:r>
              <a:rPr lang="en-US" dirty="0"/>
              <a:t>STEPHANIE PEBORDE BURKE</a:t>
            </a:r>
          </a:p>
          <a:p>
            <a:r>
              <a:rPr lang="en-US" dirty="0"/>
              <a:t>	KERRY MAGRO</a:t>
            </a:r>
          </a:p>
          <a:p>
            <a:r>
              <a:rPr lang="en-US" dirty="0"/>
              <a:t>VERONICA O’NEILL</a:t>
            </a:r>
          </a:p>
          <a:p>
            <a:r>
              <a:rPr lang="en-US" dirty="0"/>
              <a:t>LASZLO POKORNY</a:t>
            </a:r>
          </a:p>
        </p:txBody>
      </p:sp>
    </p:spTree>
    <p:extLst>
      <p:ext uri="{BB962C8B-B14F-4D97-AF65-F5344CB8AC3E}">
        <p14:creationId xmlns:p14="http://schemas.microsoft.com/office/powerpoint/2010/main" xmlns="" val="398335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a:t>
            </a:r>
            <a:r>
              <a:rPr lang="en-US" dirty="0" err="1"/>
              <a:t>EArth</a:t>
            </a:r>
            <a:endParaRPr lang="en-US" dirty="0"/>
          </a:p>
        </p:txBody>
      </p:sp>
      <p:sp>
        <p:nvSpPr>
          <p:cNvPr id="4" name="Content Placeholder 3"/>
          <p:cNvSpPr>
            <a:spLocks noGrp="1"/>
          </p:cNvSpPr>
          <p:nvPr>
            <p:ph sz="half" idx="2"/>
          </p:nvPr>
        </p:nvSpPr>
        <p:spPr>
          <a:xfrm>
            <a:off x="5821894" y="2142067"/>
            <a:ext cx="6024665" cy="4238413"/>
          </a:xfrm>
        </p:spPr>
        <p:txBody>
          <a:bodyPr>
            <a:normAutofit lnSpcReduction="10000"/>
          </a:bodyPr>
          <a:lstStyle/>
          <a:p>
            <a:pPr>
              <a:lnSpc>
                <a:spcPct val="110000"/>
              </a:lnSpc>
            </a:pPr>
            <a:r>
              <a:rPr lang="en-US" dirty="0"/>
              <a:t>Geographic Information Systems (GIS)</a:t>
            </a:r>
          </a:p>
          <a:p>
            <a:pPr>
              <a:lnSpc>
                <a:spcPct val="110000"/>
              </a:lnSpc>
            </a:pPr>
            <a:r>
              <a:rPr lang="en-US" dirty="0"/>
              <a:t>Visit locations you couldn’t possibly travel to as a class</a:t>
            </a:r>
          </a:p>
          <a:p>
            <a:pPr>
              <a:lnSpc>
                <a:spcPct val="110000"/>
              </a:lnSpc>
            </a:pPr>
            <a:r>
              <a:rPr lang="en-US" dirty="0"/>
              <a:t>According to </a:t>
            </a:r>
            <a:r>
              <a:rPr lang="en-US" dirty="0" err="1"/>
              <a:t>WestEd</a:t>
            </a:r>
            <a:r>
              <a:rPr lang="en-US" dirty="0"/>
              <a:t> (</a:t>
            </a:r>
            <a:r>
              <a:rPr lang="en-US" dirty="0" err="1"/>
              <a:t>n.d</a:t>
            </a:r>
            <a:r>
              <a:rPr lang="en-US" dirty="0"/>
              <a:t>):</a:t>
            </a:r>
          </a:p>
          <a:p>
            <a:pPr lvl="1">
              <a:lnSpc>
                <a:spcPct val="110000"/>
              </a:lnSpc>
            </a:pPr>
            <a:r>
              <a:rPr lang="en-US" dirty="0"/>
              <a:t>Study natural and political maps </a:t>
            </a:r>
          </a:p>
          <a:p>
            <a:pPr lvl="1">
              <a:lnSpc>
                <a:spcPct val="110000"/>
              </a:lnSpc>
            </a:pPr>
            <a:r>
              <a:rPr lang="en-US" dirty="0"/>
              <a:t>Learn map reading and navigation</a:t>
            </a:r>
          </a:p>
          <a:p>
            <a:pPr lvl="1">
              <a:lnSpc>
                <a:spcPct val="110000"/>
              </a:lnSpc>
            </a:pPr>
            <a:r>
              <a:rPr lang="en-US" dirty="0"/>
              <a:t>Create models</a:t>
            </a:r>
          </a:p>
          <a:p>
            <a:pPr lvl="1">
              <a:lnSpc>
                <a:spcPct val="110000"/>
              </a:lnSpc>
            </a:pPr>
            <a:r>
              <a:rPr lang="en-US" dirty="0"/>
              <a:t>Go on virtual tours (download or create)</a:t>
            </a:r>
          </a:p>
          <a:p>
            <a:pPr>
              <a:lnSpc>
                <a:spcPct val="110000"/>
              </a:lnSpc>
            </a:pPr>
            <a:r>
              <a:rPr lang="en-US" dirty="0" err="1"/>
              <a:t>Demirci</a:t>
            </a:r>
            <a:r>
              <a:rPr lang="en-US" dirty="0"/>
              <a:t>, </a:t>
            </a:r>
            <a:r>
              <a:rPr lang="en-US" dirty="0" err="1"/>
              <a:t>Karaburun</a:t>
            </a:r>
            <a:r>
              <a:rPr lang="en-US" dirty="0"/>
              <a:t>, &amp; </a:t>
            </a:r>
            <a:r>
              <a:rPr lang="en-US" dirty="0" err="1"/>
              <a:t>Kilar</a:t>
            </a:r>
            <a:r>
              <a:rPr lang="en-US" dirty="0"/>
              <a:t> (2013) found Google Earth to be an effective educational tool for geography lessons</a:t>
            </a:r>
          </a:p>
          <a:p>
            <a:pPr>
              <a:lnSpc>
                <a:spcPct val="110000"/>
              </a:lnSpc>
            </a:pPr>
            <a:r>
              <a:rPr lang="en-US" dirty="0"/>
              <a:t>Other sites and games based on Google Earth</a:t>
            </a:r>
          </a:p>
          <a:p>
            <a:pPr lvl="1">
              <a:lnSpc>
                <a:spcPct val="110000"/>
              </a:lnSpc>
            </a:pPr>
            <a:r>
              <a:rPr lang="en-US" dirty="0" err="1"/>
              <a:t>GeoGuessr</a:t>
            </a:r>
            <a:r>
              <a:rPr lang="en-US" dirty="0"/>
              <a:t>: </a:t>
            </a:r>
            <a:r>
              <a:rPr lang="en-US" dirty="0">
                <a:hlinkClick r:id="rId2"/>
              </a:rPr>
              <a:t>https://geoguessr.com/</a:t>
            </a:r>
            <a:r>
              <a:rPr lang="en-US" dirty="0"/>
              <a:t> </a:t>
            </a:r>
          </a:p>
          <a:p>
            <a:pPr>
              <a:lnSpc>
                <a:spcPct val="110000"/>
              </a:lnSpc>
            </a:pPr>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xmlns="" val="0"/>
              </a:ext>
            </a:extLst>
          </a:blip>
          <a:stretch>
            <a:fillRect/>
          </a:stretch>
        </p:blipFill>
        <p:spPr>
          <a:xfrm>
            <a:off x="1525965" y="2232819"/>
            <a:ext cx="3315532" cy="3467100"/>
          </a:xfrm>
        </p:spPr>
      </p:pic>
    </p:spTree>
    <p:extLst>
      <p:ext uri="{BB962C8B-B14F-4D97-AF65-F5344CB8AC3E}">
        <p14:creationId xmlns:p14="http://schemas.microsoft.com/office/powerpoint/2010/main" xmlns="" val="1891891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3D Printing</a:t>
            </a:r>
          </a:p>
        </p:txBody>
      </p:sp>
      <p:sp>
        <p:nvSpPr>
          <p:cNvPr id="4" name="Content Placeholder 3"/>
          <p:cNvSpPr>
            <a:spLocks noGrp="1"/>
          </p:cNvSpPr>
          <p:nvPr>
            <p:ph sz="half" idx="2"/>
          </p:nvPr>
        </p:nvSpPr>
        <p:spPr/>
        <p:txBody>
          <a:bodyPr/>
          <a:lstStyle/>
          <a:p>
            <a:r>
              <a:rPr lang="en-US" dirty="0"/>
              <a:t>Create items never before conceived</a:t>
            </a:r>
          </a:p>
          <a:p>
            <a:r>
              <a:rPr lang="en-US" dirty="0"/>
              <a:t>Common tool in a Makerspace</a:t>
            </a:r>
          </a:p>
          <a:p>
            <a:r>
              <a:rPr lang="en-US" dirty="0" err="1"/>
              <a:t>Thingiverse</a:t>
            </a:r>
            <a:r>
              <a:rPr lang="en-US" dirty="0"/>
              <a:t>: </a:t>
            </a:r>
            <a:r>
              <a:rPr lang="en-US" dirty="0">
                <a:hlinkClick r:id="rId2"/>
              </a:rPr>
              <a:t>http://www.thingiverse.com/</a:t>
            </a:r>
            <a:r>
              <a:rPr lang="en-US" dirty="0"/>
              <a:t> </a:t>
            </a:r>
          </a:p>
          <a:p>
            <a:r>
              <a:rPr lang="en-US" dirty="0"/>
              <a:t>“3D printing puts significant capability into the hands of students, allowing them to answer complex and open-ended questions and demonstrate those answers in three dimensions” (</a:t>
            </a:r>
            <a:r>
              <a:rPr lang="en-US" dirty="0" err="1"/>
              <a:t>Educause</a:t>
            </a:r>
            <a:r>
              <a:rPr lang="en-US" dirty="0"/>
              <a:t>, 2012).</a:t>
            </a:r>
          </a:p>
          <a:p>
            <a:r>
              <a:rPr lang="en-US" dirty="0"/>
              <a:t>Modeling software</a:t>
            </a:r>
          </a:p>
          <a:p>
            <a:r>
              <a:rPr lang="en-US" dirty="0"/>
              <a:t>Great for PBLs, ELLs (</a:t>
            </a:r>
            <a:r>
              <a:rPr lang="en-US" dirty="0" err="1"/>
              <a:t>Hitner</a:t>
            </a:r>
            <a:r>
              <a:rPr lang="en-US" dirty="0"/>
              <a:t>, 2016)</a:t>
            </a:r>
          </a:p>
          <a:p>
            <a:endParaRPr lang="en-US"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xmlns="" val="0"/>
              </a:ext>
            </a:extLst>
          </a:blip>
          <a:stretch>
            <a:fillRect/>
          </a:stretch>
        </p:blipFill>
        <p:spPr>
          <a:xfrm>
            <a:off x="1525965" y="2232819"/>
            <a:ext cx="3315532" cy="3467100"/>
          </a:xfrm>
        </p:spPr>
      </p:pic>
    </p:spTree>
    <p:extLst>
      <p:ext uri="{BB962C8B-B14F-4D97-AF65-F5344CB8AC3E}">
        <p14:creationId xmlns:p14="http://schemas.microsoft.com/office/powerpoint/2010/main" xmlns="" val="1381344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84960" y="0"/>
            <a:ext cx="9133840" cy="6850381"/>
          </a:xfrm>
          <a:prstGeom prst="rect">
            <a:avLst/>
          </a:prstGeom>
        </p:spPr>
      </p:pic>
      <p:sp>
        <p:nvSpPr>
          <p:cNvPr id="4" name="Rectangle 3"/>
          <p:cNvSpPr/>
          <p:nvPr/>
        </p:nvSpPr>
        <p:spPr>
          <a:xfrm rot="16200000">
            <a:off x="7370396" y="2749123"/>
            <a:ext cx="7200900" cy="646331"/>
          </a:xfrm>
          <a:prstGeom prst="rect">
            <a:avLst/>
          </a:prstGeom>
        </p:spPr>
        <p:txBody>
          <a:bodyPr wrap="square">
            <a:spAutoFit/>
          </a:bodyPr>
          <a:lstStyle/>
          <a:p>
            <a:r>
              <a:rPr lang="en-US" dirty="0">
                <a:hlinkClick r:id="rId3"/>
              </a:rPr>
              <a:t>http://www.teachthought.com/the-future-of-learning/technology/10-ways-3d-printing-can-be-used-in-education/</a:t>
            </a:r>
            <a:r>
              <a:rPr lang="en-US" dirty="0"/>
              <a:t> </a:t>
            </a:r>
          </a:p>
        </p:txBody>
      </p:sp>
    </p:spTree>
    <p:extLst>
      <p:ext uri="{BB962C8B-B14F-4D97-AF65-F5344CB8AC3E}">
        <p14:creationId xmlns:p14="http://schemas.microsoft.com/office/powerpoint/2010/main" xmlns="" val="1960350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Minecraft</a:t>
            </a:r>
          </a:p>
        </p:txBody>
      </p:sp>
      <p:sp>
        <p:nvSpPr>
          <p:cNvPr id="4" name="Content Placeholder 3"/>
          <p:cNvSpPr>
            <a:spLocks noGrp="1"/>
          </p:cNvSpPr>
          <p:nvPr>
            <p:ph sz="half" idx="2"/>
          </p:nvPr>
        </p:nvSpPr>
        <p:spPr>
          <a:xfrm>
            <a:off x="5821894" y="2060787"/>
            <a:ext cx="6034825" cy="4441613"/>
          </a:xfrm>
        </p:spPr>
        <p:txBody>
          <a:bodyPr>
            <a:normAutofit lnSpcReduction="10000"/>
          </a:bodyPr>
          <a:lstStyle/>
          <a:p>
            <a:r>
              <a:rPr lang="en-US" dirty="0"/>
              <a:t>Game-based learning</a:t>
            </a:r>
          </a:p>
          <a:p>
            <a:r>
              <a:rPr lang="en-US" dirty="0"/>
              <a:t>Engineering and modeling</a:t>
            </a:r>
          </a:p>
          <a:p>
            <a:r>
              <a:rPr lang="en-US" dirty="0"/>
              <a:t>Applicable to many content areas (Higgin, 2016):</a:t>
            </a:r>
          </a:p>
          <a:p>
            <a:pPr lvl="1"/>
            <a:r>
              <a:rPr lang="en-US" dirty="0"/>
              <a:t>Create a sustainable world</a:t>
            </a:r>
          </a:p>
          <a:p>
            <a:pPr lvl="1"/>
            <a:r>
              <a:rPr lang="en-US" dirty="0"/>
              <a:t>Make circuits</a:t>
            </a:r>
          </a:p>
          <a:p>
            <a:pPr lvl="1"/>
            <a:r>
              <a:rPr lang="en-US" dirty="0"/>
              <a:t>Forms of Government</a:t>
            </a:r>
          </a:p>
          <a:p>
            <a:r>
              <a:rPr lang="en-US" dirty="0"/>
              <a:t>“…Minecraft is mobilized as an excellent tool that decentralizes instruction, encourages students’ creativity, facilitates collaboration in class, allows for cross-classroom and cross-curricular teaching, addresses some of the needs of diverse students and students who have experienced prior school struggles and may potentially even have therapeutic values for students with learning disabilities“ (Petrov, 2014).</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1525965" y="2232819"/>
            <a:ext cx="3315532" cy="3467100"/>
          </a:xfrm>
        </p:spPr>
      </p:pic>
    </p:spTree>
    <p:extLst>
      <p:ext uri="{BB962C8B-B14F-4D97-AF65-F5344CB8AC3E}">
        <p14:creationId xmlns:p14="http://schemas.microsoft.com/office/powerpoint/2010/main" xmlns="" val="916421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Skype	</a:t>
            </a:r>
          </a:p>
        </p:txBody>
      </p:sp>
      <p:sp>
        <p:nvSpPr>
          <p:cNvPr id="4" name="Content Placeholder 3"/>
          <p:cNvSpPr>
            <a:spLocks noGrp="1"/>
          </p:cNvSpPr>
          <p:nvPr>
            <p:ph sz="half" idx="2"/>
          </p:nvPr>
        </p:nvSpPr>
        <p:spPr>
          <a:xfrm>
            <a:off x="5821894" y="2142067"/>
            <a:ext cx="5872265" cy="3923453"/>
          </a:xfrm>
        </p:spPr>
        <p:txBody>
          <a:bodyPr>
            <a:normAutofit fontScale="92500" lnSpcReduction="10000"/>
          </a:bodyPr>
          <a:lstStyle/>
          <a:p>
            <a:r>
              <a:rPr lang="en-US" dirty="0"/>
              <a:t>Web-conferencing</a:t>
            </a:r>
          </a:p>
          <a:p>
            <a:r>
              <a:rPr lang="en-US" dirty="0"/>
              <a:t>Virtual Field Trips</a:t>
            </a:r>
          </a:p>
          <a:p>
            <a:r>
              <a:rPr lang="en-US" dirty="0"/>
              <a:t>Visiting places not possible otherwise</a:t>
            </a:r>
          </a:p>
          <a:p>
            <a:pPr lvl="1"/>
            <a:r>
              <a:rPr lang="en-US" dirty="0"/>
              <a:t>Royal Tyrrell Museum, Alberta, CA:</a:t>
            </a:r>
            <a:br>
              <a:rPr lang="en-US" dirty="0"/>
            </a:br>
            <a:r>
              <a:rPr lang="en-US" dirty="0">
                <a:hlinkClick r:id="rId2"/>
              </a:rPr>
              <a:t>http://www.tyrrellmuseum.com/programs/distance/the_royal_tyrrell_museum_virtual_visit.htm</a:t>
            </a:r>
            <a:r>
              <a:rPr lang="en-US" dirty="0"/>
              <a:t> </a:t>
            </a:r>
          </a:p>
          <a:p>
            <a:r>
              <a:rPr lang="en-US" dirty="0"/>
              <a:t>Collaborate with students and classrooms across the globe</a:t>
            </a:r>
          </a:p>
          <a:p>
            <a:r>
              <a:rPr lang="en-US" dirty="0"/>
              <a:t>“Connecting students from different places and backgrounds is a more personal and interesting way for them to learn about the world beyond their own community than reading a chapter in a textbook. Where the best option available for making those connections was once writing to </a:t>
            </a:r>
            <a:r>
              <a:rPr lang="en-US" dirty="0" err="1"/>
              <a:t>penpals</a:t>
            </a:r>
            <a:r>
              <a:rPr lang="en-US" dirty="0"/>
              <a:t>, Skype makes it possible to make the conversations more direct” (Hicks, 2015).</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xmlns="" val="0"/>
              </a:ext>
            </a:extLst>
          </a:blip>
          <a:stretch>
            <a:fillRect/>
          </a:stretch>
        </p:blipFill>
        <p:spPr>
          <a:xfrm>
            <a:off x="1525965" y="2232819"/>
            <a:ext cx="3315532" cy="3467100"/>
          </a:xfrm>
        </p:spPr>
      </p:pic>
    </p:spTree>
    <p:extLst>
      <p:ext uri="{BB962C8B-B14F-4D97-AF65-F5344CB8AC3E}">
        <p14:creationId xmlns:p14="http://schemas.microsoft.com/office/powerpoint/2010/main" xmlns="" val="550039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Swivl</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a:t>Video-recording</a:t>
            </a:r>
          </a:p>
          <a:p>
            <a:r>
              <a:rPr lang="en-US" dirty="0"/>
              <a:t>Allows students to be independent when recording</a:t>
            </a:r>
          </a:p>
          <a:p>
            <a:r>
              <a:rPr lang="en-US" dirty="0"/>
              <a:t>Record, critique, reflect</a:t>
            </a:r>
          </a:p>
          <a:p>
            <a:r>
              <a:rPr lang="en-US" dirty="0"/>
              <a:t>Device alone is Substitution, but can be applied to many more uses</a:t>
            </a:r>
          </a:p>
          <a:p>
            <a:r>
              <a:rPr lang="en-US" dirty="0"/>
              <a:t>Teacher use vs. student use (Patel, 2014)</a:t>
            </a:r>
          </a:p>
          <a:p>
            <a:pPr lvl="1"/>
            <a:r>
              <a:rPr lang="en-US" dirty="0"/>
              <a:t>Phys Ed (Walsh, 2015)</a:t>
            </a:r>
          </a:p>
          <a:p>
            <a:r>
              <a:rPr lang="en-US" dirty="0"/>
              <a:t>Hybrid/blended learning, flipped classrooms</a:t>
            </a:r>
          </a:p>
          <a:p>
            <a:r>
              <a:rPr lang="en-US" dirty="0"/>
              <a:t>Students as active learners (Kannan &amp; </a:t>
            </a:r>
            <a:r>
              <a:rPr lang="en-US" dirty="0" err="1"/>
              <a:t>Munday</a:t>
            </a:r>
            <a:r>
              <a:rPr lang="en-US" dirty="0"/>
              <a:t>, 2014)</a:t>
            </a:r>
          </a:p>
          <a:p>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1517065" y="2223294"/>
            <a:ext cx="3333332" cy="3486150"/>
          </a:xfrm>
        </p:spPr>
      </p:pic>
    </p:spTree>
    <p:extLst>
      <p:ext uri="{BB962C8B-B14F-4D97-AF65-F5344CB8AC3E}">
        <p14:creationId xmlns:p14="http://schemas.microsoft.com/office/powerpoint/2010/main" xmlns="" val="1742024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 Education</a:t>
            </a:r>
          </a:p>
        </p:txBody>
      </p:sp>
      <p:sp>
        <p:nvSpPr>
          <p:cNvPr id="3" name="Text Placeholder 2"/>
          <p:cNvSpPr>
            <a:spLocks noGrp="1"/>
          </p:cNvSpPr>
          <p:nvPr>
            <p:ph type="body" idx="1"/>
          </p:nvPr>
        </p:nvSpPr>
        <p:spPr/>
        <p:txBody>
          <a:bodyPr/>
          <a:lstStyle/>
          <a:p>
            <a:r>
              <a:rPr lang="en-US" dirty="0"/>
              <a:t>“The number one paradox in higher education is that technology is both transforming and disrupting universities around the world.” (Lucas, 2016).</a:t>
            </a:r>
          </a:p>
          <a:p>
            <a:endParaRPr lang="en-US" dirty="0"/>
          </a:p>
        </p:txBody>
      </p:sp>
    </p:spTree>
    <p:extLst>
      <p:ext uri="{BB962C8B-B14F-4D97-AF65-F5344CB8AC3E}">
        <p14:creationId xmlns:p14="http://schemas.microsoft.com/office/powerpoint/2010/main" xmlns="" val="232524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Adaptive placement testing</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685799" y="2186092"/>
            <a:ext cx="3424119" cy="3561083"/>
          </a:xfrm>
        </p:spPr>
      </p:pic>
      <p:sp>
        <p:nvSpPr>
          <p:cNvPr id="4" name="Content Placeholder 3"/>
          <p:cNvSpPr>
            <a:spLocks noGrp="1"/>
          </p:cNvSpPr>
          <p:nvPr>
            <p:ph sz="half" idx="2"/>
          </p:nvPr>
        </p:nvSpPr>
        <p:spPr>
          <a:xfrm>
            <a:off x="4861560" y="2092166"/>
            <a:ext cx="6519547" cy="3649133"/>
          </a:xfrm>
        </p:spPr>
        <p:txBody>
          <a:bodyPr>
            <a:normAutofit/>
          </a:bodyPr>
          <a:lstStyle/>
          <a:p>
            <a:r>
              <a:rPr lang="en-US" sz="2400" dirty="0"/>
              <a:t>Traditionally, freshmen take placement tests to enroll in developmental or college level courses</a:t>
            </a:r>
          </a:p>
          <a:p>
            <a:r>
              <a:rPr lang="en-US" sz="2400" dirty="0"/>
              <a:t>Harper College has students complete an adaptive program, which refreshes and reteaches concepts, then placement test</a:t>
            </a:r>
          </a:p>
          <a:p>
            <a:r>
              <a:rPr lang="en-US" sz="2400" dirty="0"/>
              <a:t>Placement in college level math courses up from 45.8% prior to the program start, to 74.5% currently</a:t>
            </a:r>
          </a:p>
        </p:txBody>
      </p:sp>
      <p:sp>
        <p:nvSpPr>
          <p:cNvPr id="6" name="TextBox 5"/>
          <p:cNvSpPr txBox="1"/>
          <p:nvPr/>
        </p:nvSpPr>
        <p:spPr>
          <a:xfrm>
            <a:off x="8549640" y="6324600"/>
            <a:ext cx="2267586" cy="369332"/>
          </a:xfrm>
          <a:prstGeom prst="rect">
            <a:avLst/>
          </a:prstGeom>
          <a:noFill/>
        </p:spPr>
        <p:txBody>
          <a:bodyPr wrap="square" rtlCol="0">
            <a:spAutoFit/>
          </a:bodyPr>
          <a:lstStyle/>
          <a:p>
            <a:r>
              <a:rPr lang="en-US" dirty="0"/>
              <a:t>(Levin, 2016)</a:t>
            </a:r>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837613" y="635899"/>
            <a:ext cx="1403667" cy="1403667"/>
          </a:xfrm>
          <a:prstGeom prst="rect">
            <a:avLst/>
          </a:prstGeom>
        </p:spPr>
      </p:pic>
    </p:spTree>
    <p:extLst>
      <p:ext uri="{BB962C8B-B14F-4D97-AF65-F5344CB8AC3E}">
        <p14:creationId xmlns:p14="http://schemas.microsoft.com/office/powerpoint/2010/main" xmlns="" val="324129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695155" y="2186092"/>
            <a:ext cx="3405407" cy="3561083"/>
          </a:xfrm>
        </p:spPr>
      </p:pic>
      <p:sp>
        <p:nvSpPr>
          <p:cNvPr id="4" name="Content Placeholder 3"/>
          <p:cNvSpPr>
            <a:spLocks noGrp="1"/>
          </p:cNvSpPr>
          <p:nvPr>
            <p:ph sz="half" idx="2"/>
          </p:nvPr>
        </p:nvSpPr>
        <p:spPr>
          <a:xfrm>
            <a:off x="4861560" y="2092166"/>
            <a:ext cx="6519547" cy="3649133"/>
          </a:xfrm>
        </p:spPr>
        <p:txBody>
          <a:bodyPr>
            <a:normAutofit/>
          </a:bodyPr>
          <a:lstStyle/>
          <a:p>
            <a:r>
              <a:rPr lang="en-US" sz="2400" dirty="0"/>
              <a:t>Traditional simulation enhanced by holographic technology</a:t>
            </a:r>
          </a:p>
          <a:p>
            <a:r>
              <a:rPr lang="en-US" sz="2400" dirty="0"/>
              <a:t>Case Western Reserve students learn Human Anatomy with Microsoft HoloLens</a:t>
            </a:r>
          </a:p>
          <a:p>
            <a:r>
              <a:rPr lang="en-US" sz="2400" dirty="0" err="1"/>
              <a:t>MediSIM</a:t>
            </a:r>
            <a:r>
              <a:rPr lang="en-US" sz="2400" dirty="0"/>
              <a:t> pairs HoloLens with a physical simulator to conduct an actual physical assessment and look at the organs below</a:t>
            </a:r>
          </a:p>
        </p:txBody>
      </p:sp>
      <p:sp>
        <p:nvSpPr>
          <p:cNvPr id="6" name="TextBox 5"/>
          <p:cNvSpPr txBox="1"/>
          <p:nvPr/>
        </p:nvSpPr>
        <p:spPr>
          <a:xfrm>
            <a:off x="6452558" y="6324600"/>
            <a:ext cx="4364668" cy="369332"/>
          </a:xfrm>
          <a:prstGeom prst="rect">
            <a:avLst/>
          </a:prstGeom>
          <a:noFill/>
        </p:spPr>
        <p:txBody>
          <a:bodyPr wrap="square" rtlCol="0">
            <a:spAutoFit/>
          </a:bodyPr>
          <a:lstStyle/>
          <a:p>
            <a:r>
              <a:rPr lang="en-US" dirty="0"/>
              <a:t>(Microsoft HoloLens, 2017; </a:t>
            </a:r>
            <a:r>
              <a:rPr lang="en-US" dirty="0" err="1"/>
              <a:t>MediSIM</a:t>
            </a:r>
            <a:r>
              <a:rPr lang="en-US" dirty="0"/>
              <a:t>, 2017)</a:t>
            </a:r>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837613" y="864702"/>
            <a:ext cx="1403667" cy="94606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145973" y="635898"/>
            <a:ext cx="1403667" cy="1403667"/>
          </a:xfrm>
          <a:prstGeom prst="rect">
            <a:avLst/>
          </a:prstGeom>
        </p:spPr>
      </p:pic>
    </p:spTree>
    <p:extLst>
      <p:ext uri="{BB962C8B-B14F-4D97-AF65-F5344CB8AC3E}">
        <p14:creationId xmlns:p14="http://schemas.microsoft.com/office/powerpoint/2010/main" xmlns="" val="932195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5957280" y="2432155"/>
            <a:ext cx="4866216" cy="3649662"/>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xmlns="" val="0"/>
              </a:ext>
            </a:extLst>
          </a:blip>
          <a:stretch>
            <a:fillRect/>
          </a:stretch>
        </p:blipFill>
        <p:spPr>
          <a:xfrm>
            <a:off x="755650" y="2467928"/>
            <a:ext cx="4995862" cy="3613889"/>
          </a:xfr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495997" y="351343"/>
            <a:ext cx="1788782" cy="178878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1906124" y="609600"/>
            <a:ext cx="2694915" cy="1463436"/>
          </a:xfrm>
          <a:prstGeom prst="rect">
            <a:avLst/>
          </a:prstGeom>
        </p:spPr>
      </p:pic>
    </p:spTree>
    <p:extLst>
      <p:ext uri="{BB962C8B-B14F-4D97-AF65-F5344CB8AC3E}">
        <p14:creationId xmlns:p14="http://schemas.microsoft.com/office/powerpoint/2010/main" xmlns="" val="849874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26944" y="1629556"/>
            <a:ext cx="4204911" cy="4648200"/>
          </a:xfrm>
          <a:prstGeom prst="rect">
            <a:avLst/>
          </a:prstGeom>
        </p:spPr>
      </p:pic>
      <p:sp>
        <p:nvSpPr>
          <p:cNvPr id="3" name="TextBox 2"/>
          <p:cNvSpPr txBox="1"/>
          <p:nvPr/>
        </p:nvSpPr>
        <p:spPr>
          <a:xfrm>
            <a:off x="3522189" y="329534"/>
            <a:ext cx="4890291" cy="1015663"/>
          </a:xfrm>
          <a:prstGeom prst="rect">
            <a:avLst/>
          </a:prstGeom>
          <a:noFill/>
        </p:spPr>
        <p:txBody>
          <a:bodyPr wrap="square" rtlCol="0">
            <a:spAutoFit/>
          </a:bodyPr>
          <a:lstStyle/>
          <a:p>
            <a:pPr algn="ctr"/>
            <a:r>
              <a:rPr lang="en-US" sz="6000" b="1" dirty="0">
                <a:latin typeface="Century Gothic" charset="0"/>
                <a:ea typeface="Century Gothic" charset="0"/>
                <a:cs typeface="Century Gothic" charset="0"/>
              </a:rPr>
              <a:t>SAMR Model</a:t>
            </a:r>
          </a:p>
        </p:txBody>
      </p:sp>
      <p:sp>
        <p:nvSpPr>
          <p:cNvPr id="4" name="TextBox 3"/>
          <p:cNvSpPr txBox="1"/>
          <p:nvPr/>
        </p:nvSpPr>
        <p:spPr>
          <a:xfrm>
            <a:off x="3232629" y="1629556"/>
            <a:ext cx="1263171" cy="4524315"/>
          </a:xfrm>
          <a:prstGeom prst="rect">
            <a:avLst/>
          </a:prstGeom>
          <a:noFill/>
        </p:spPr>
        <p:txBody>
          <a:bodyPr wrap="square" rtlCol="0">
            <a:spAutoFit/>
          </a:bodyPr>
          <a:lstStyle/>
          <a:p>
            <a:r>
              <a:rPr lang="en-US" sz="7200" b="1" dirty="0">
                <a:latin typeface="Century Gothic" charset="0"/>
                <a:ea typeface="Century Gothic" charset="0"/>
                <a:cs typeface="Century Gothic" charset="0"/>
              </a:rPr>
              <a:t>R</a:t>
            </a:r>
          </a:p>
          <a:p>
            <a:r>
              <a:rPr lang="en-US" sz="7200" b="1" dirty="0">
                <a:latin typeface="Century Gothic" charset="0"/>
                <a:ea typeface="Century Gothic" charset="0"/>
                <a:cs typeface="Century Gothic" charset="0"/>
              </a:rPr>
              <a:t>M</a:t>
            </a:r>
          </a:p>
          <a:p>
            <a:r>
              <a:rPr lang="en-US" sz="7200" b="1" dirty="0">
                <a:latin typeface="Century Gothic" charset="0"/>
                <a:ea typeface="Century Gothic" charset="0"/>
                <a:cs typeface="Century Gothic" charset="0"/>
              </a:rPr>
              <a:t>A</a:t>
            </a:r>
          </a:p>
          <a:p>
            <a:r>
              <a:rPr lang="en-US" sz="7200" b="1" dirty="0">
                <a:latin typeface="Century Gothic" charset="0"/>
                <a:ea typeface="Century Gothic" charset="0"/>
                <a:cs typeface="Century Gothic" charset="0"/>
              </a:rPr>
              <a:t>S</a:t>
            </a:r>
          </a:p>
        </p:txBody>
      </p:sp>
      <p:sp>
        <p:nvSpPr>
          <p:cNvPr id="5" name="TextBox 4"/>
          <p:cNvSpPr txBox="1"/>
          <p:nvPr/>
        </p:nvSpPr>
        <p:spPr>
          <a:xfrm>
            <a:off x="6309360" y="6377449"/>
            <a:ext cx="5410200" cy="369332"/>
          </a:xfrm>
          <a:prstGeom prst="rect">
            <a:avLst/>
          </a:prstGeom>
          <a:noFill/>
        </p:spPr>
        <p:txBody>
          <a:bodyPr wrap="square" rtlCol="0">
            <a:spAutoFit/>
          </a:bodyPr>
          <a:lstStyle/>
          <a:p>
            <a:r>
              <a:rPr lang="en-US" dirty="0"/>
              <a:t>MODEL DEVELOPED BY DR. RUBEN PUENTEDURA</a:t>
            </a:r>
          </a:p>
        </p:txBody>
      </p:sp>
    </p:spTree>
    <p:extLst>
      <p:ext uri="{BB962C8B-B14F-4D97-AF65-F5344CB8AC3E}">
        <p14:creationId xmlns:p14="http://schemas.microsoft.com/office/powerpoint/2010/main" xmlns="" val="1115649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Flipped classroom</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685799" y="2186092"/>
            <a:ext cx="3424119" cy="3561083"/>
          </a:xfrm>
        </p:spPr>
      </p:pic>
      <p:sp>
        <p:nvSpPr>
          <p:cNvPr id="4" name="Content Placeholder 3"/>
          <p:cNvSpPr>
            <a:spLocks noGrp="1"/>
          </p:cNvSpPr>
          <p:nvPr>
            <p:ph sz="half" idx="2"/>
          </p:nvPr>
        </p:nvSpPr>
        <p:spPr>
          <a:xfrm>
            <a:off x="4861560" y="2092166"/>
            <a:ext cx="6519547" cy="3649133"/>
          </a:xfrm>
        </p:spPr>
        <p:txBody>
          <a:bodyPr>
            <a:normAutofit lnSpcReduction="10000"/>
          </a:bodyPr>
          <a:lstStyle/>
          <a:p>
            <a:pPr lvl="0"/>
            <a:r>
              <a:rPr lang="en-US" sz="2400" dirty="0"/>
              <a:t>According to Ramsey Musallam, flipped teaching is “leveraging technology to appropriately pair the learning activity with the learning environment.” (Tucker, 2012)</a:t>
            </a:r>
          </a:p>
          <a:p>
            <a:r>
              <a:rPr lang="en-US" sz="2400" dirty="0"/>
              <a:t>Focus on transforming students from consumers to producers</a:t>
            </a:r>
          </a:p>
          <a:p>
            <a:pPr lvl="0"/>
            <a:r>
              <a:rPr lang="en-US" sz="2400" dirty="0"/>
              <a:t>In a study by McGraw-Hill Education, 96% of teachers who have tried a flipped classroom would recommend it to other teachers (Kirby, 2015)</a:t>
            </a:r>
          </a:p>
        </p:txBody>
      </p:sp>
    </p:spTree>
    <p:extLst>
      <p:ext uri="{BB962C8B-B14F-4D97-AF65-F5344CB8AC3E}">
        <p14:creationId xmlns:p14="http://schemas.microsoft.com/office/powerpoint/2010/main" xmlns="" val="1516109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educational resources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686013" y="2176309"/>
            <a:ext cx="3423690" cy="3580650"/>
          </a:xfrm>
        </p:spPr>
      </p:pic>
      <p:sp>
        <p:nvSpPr>
          <p:cNvPr id="4" name="Content Placeholder 3"/>
          <p:cNvSpPr>
            <a:spLocks noGrp="1"/>
          </p:cNvSpPr>
          <p:nvPr>
            <p:ph sz="half" idx="2"/>
          </p:nvPr>
        </p:nvSpPr>
        <p:spPr>
          <a:xfrm>
            <a:off x="4861560" y="2092166"/>
            <a:ext cx="6519547" cy="3649133"/>
          </a:xfrm>
        </p:spPr>
        <p:txBody>
          <a:bodyPr>
            <a:normAutofit/>
          </a:bodyPr>
          <a:lstStyle/>
          <a:p>
            <a:r>
              <a:rPr lang="en-US" sz="2400" dirty="0"/>
              <a:t>The Open SUNY Textbook project is offering support to faculty creating new open source materials, and locating, adapting and remixing existing materials </a:t>
            </a:r>
          </a:p>
          <a:p>
            <a:r>
              <a:rPr lang="en-US" sz="2400" dirty="0"/>
              <a:t>University of Hawaii has a Textbook Zero initiative, working with all of its campuses to adopt no cost textbooks. They use the </a:t>
            </a:r>
            <a:r>
              <a:rPr lang="en-US" sz="2400" dirty="0" err="1"/>
              <a:t>Pressbooks</a:t>
            </a:r>
            <a:r>
              <a:rPr lang="en-US" sz="2400" dirty="0"/>
              <a:t> platform to adapt and author open source materials </a:t>
            </a:r>
          </a:p>
        </p:txBody>
      </p:sp>
      <p:sp>
        <p:nvSpPr>
          <p:cNvPr id="6" name="TextBox 5"/>
          <p:cNvSpPr txBox="1"/>
          <p:nvPr/>
        </p:nvSpPr>
        <p:spPr>
          <a:xfrm>
            <a:off x="8022566" y="6324600"/>
            <a:ext cx="2794660" cy="369332"/>
          </a:xfrm>
          <a:prstGeom prst="rect">
            <a:avLst/>
          </a:prstGeom>
          <a:noFill/>
        </p:spPr>
        <p:txBody>
          <a:bodyPr wrap="square" rtlCol="0">
            <a:spAutoFit/>
          </a:bodyPr>
          <a:lstStyle/>
          <a:p>
            <a:r>
              <a:rPr lang="en-US" dirty="0"/>
              <a:t>(SUNY, </a:t>
            </a:r>
            <a:r>
              <a:rPr lang="en-US" dirty="0" err="1"/>
              <a:t>n.d.</a:t>
            </a:r>
            <a:r>
              <a:rPr lang="en-US" dirty="0"/>
              <a:t>; Watkins, 2017)</a:t>
            </a:r>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331890" y="809952"/>
            <a:ext cx="1403667" cy="105555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674026" y="991355"/>
            <a:ext cx="1403667" cy="692749"/>
          </a:xfrm>
          <a:prstGeom prst="rect">
            <a:avLst/>
          </a:prstGeom>
        </p:spPr>
      </p:pic>
    </p:spTree>
    <p:extLst>
      <p:ext uri="{BB962C8B-B14F-4D97-AF65-F5344CB8AC3E}">
        <p14:creationId xmlns:p14="http://schemas.microsoft.com/office/powerpoint/2010/main" xmlns="" val="1364710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Massive online degrees</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686013" y="2176309"/>
            <a:ext cx="3423690" cy="3580650"/>
          </a:xfrm>
        </p:spPr>
      </p:pic>
      <p:sp>
        <p:nvSpPr>
          <p:cNvPr id="4" name="Content Placeholder 3"/>
          <p:cNvSpPr>
            <a:spLocks noGrp="1"/>
          </p:cNvSpPr>
          <p:nvPr>
            <p:ph sz="half" idx="2"/>
          </p:nvPr>
        </p:nvSpPr>
        <p:spPr>
          <a:xfrm>
            <a:off x="4861560" y="2092166"/>
            <a:ext cx="6519547" cy="3649133"/>
          </a:xfrm>
        </p:spPr>
        <p:txBody>
          <a:bodyPr>
            <a:normAutofit fontScale="92500" lnSpcReduction="10000"/>
          </a:bodyPr>
          <a:lstStyle/>
          <a:p>
            <a:r>
              <a:rPr lang="en-US" sz="2400" dirty="0"/>
              <a:t>Georgia Institute of Technology launched an online master’s degree in computer science on the </a:t>
            </a:r>
            <a:r>
              <a:rPr lang="en-US" sz="2400" dirty="0" err="1"/>
              <a:t>Udacity</a:t>
            </a:r>
            <a:r>
              <a:rPr lang="en-US" sz="2400" dirty="0"/>
              <a:t> platform. </a:t>
            </a:r>
          </a:p>
          <a:p>
            <a:r>
              <a:rPr lang="en-US" sz="2400" dirty="0"/>
              <a:t>Arizona State University has created Global Freshman Academy on the </a:t>
            </a:r>
            <a:r>
              <a:rPr lang="en-US" sz="2400" dirty="0" err="1"/>
              <a:t>edX</a:t>
            </a:r>
            <a:r>
              <a:rPr lang="en-US" sz="2400" dirty="0"/>
              <a:t> platform, offering a full freshman year of General Education courses. </a:t>
            </a:r>
          </a:p>
          <a:p>
            <a:r>
              <a:rPr lang="en-US" sz="2400" dirty="0"/>
              <a:t>MIT is offering a Master’s of Engineering in Logistics partially on Coursera. Students complete half the program on the MOOC platform, then may move on to the residential program at MIT. </a:t>
            </a:r>
          </a:p>
        </p:txBody>
      </p:sp>
      <p:sp>
        <p:nvSpPr>
          <p:cNvPr id="6" name="TextBox 5"/>
          <p:cNvSpPr txBox="1"/>
          <p:nvPr/>
        </p:nvSpPr>
        <p:spPr>
          <a:xfrm>
            <a:off x="5469147" y="6255588"/>
            <a:ext cx="5762147" cy="369332"/>
          </a:xfrm>
          <a:prstGeom prst="rect">
            <a:avLst/>
          </a:prstGeom>
          <a:noFill/>
        </p:spPr>
        <p:txBody>
          <a:bodyPr wrap="square" rtlCol="0">
            <a:spAutoFit/>
          </a:bodyPr>
          <a:lstStyle/>
          <a:p>
            <a:r>
              <a:rPr lang="en-US" dirty="0"/>
              <a:t>(</a:t>
            </a:r>
            <a:r>
              <a:rPr lang="en-US" dirty="0" err="1"/>
              <a:t>Rybard</a:t>
            </a:r>
            <a:r>
              <a:rPr lang="en-US" dirty="0"/>
              <a:t>, 2013; </a:t>
            </a:r>
            <a:r>
              <a:rPr lang="en-US" dirty="0" err="1"/>
              <a:t>Straumsheim</a:t>
            </a:r>
            <a:r>
              <a:rPr lang="en-US" dirty="0"/>
              <a:t>, 2015a; </a:t>
            </a:r>
            <a:r>
              <a:rPr lang="en-US" dirty="0" err="1"/>
              <a:t>Straumsheim</a:t>
            </a:r>
            <a:r>
              <a:rPr lang="en-US" dirty="0"/>
              <a:t>, 2015b)</a:t>
            </a:r>
          </a:p>
        </p:txBody>
      </p:sp>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847806" y="927430"/>
            <a:ext cx="1403667" cy="82060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212308" y="870391"/>
            <a:ext cx="1403667" cy="88208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9483304" y="883414"/>
            <a:ext cx="1403667" cy="935778"/>
          </a:xfrm>
          <a:prstGeom prst="rect">
            <a:avLst/>
          </a:prstGeom>
        </p:spPr>
      </p:pic>
    </p:spTree>
    <p:extLst>
      <p:ext uri="{BB962C8B-B14F-4D97-AF65-F5344CB8AC3E}">
        <p14:creationId xmlns:p14="http://schemas.microsoft.com/office/powerpoint/2010/main" xmlns="" val="1556746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Education-Exceptional Students</a:t>
            </a:r>
          </a:p>
        </p:txBody>
      </p:sp>
      <p:sp>
        <p:nvSpPr>
          <p:cNvPr id="3" name="Text Placeholder 2"/>
          <p:cNvSpPr>
            <a:spLocks noGrp="1"/>
          </p:cNvSpPr>
          <p:nvPr>
            <p:ph type="body" idx="1"/>
          </p:nvPr>
        </p:nvSpPr>
        <p:spPr/>
        <p:txBody>
          <a:bodyPr/>
          <a:lstStyle/>
          <a:p>
            <a:r>
              <a:rPr lang="en-US" dirty="0"/>
              <a:t>"For people with disabilities, technology makes things easier. For people with disabilities, technology makes things possible.” (IBM)  Training Manual ,1991 .</a:t>
            </a:r>
          </a:p>
          <a:p>
            <a:endParaRPr lang="en-US" dirty="0"/>
          </a:p>
        </p:txBody>
      </p:sp>
    </p:spTree>
    <p:extLst>
      <p:ext uri="{BB962C8B-B14F-4D97-AF65-F5344CB8AC3E}">
        <p14:creationId xmlns:p14="http://schemas.microsoft.com/office/powerpoint/2010/main" xmlns="" val="1585716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599293"/>
            <a:ext cx="10131425" cy="1456267"/>
          </a:xfrm>
        </p:spPr>
        <p:txBody>
          <a:bodyPr>
            <a:normAutofit fontScale="90000"/>
          </a:bodyPr>
          <a:lstStyle/>
          <a:p>
            <a:r>
              <a:rPr lang="en-US" dirty="0"/>
              <a:t>Special education and Educational Technology   </a:t>
            </a:r>
            <a:br>
              <a:rPr lang="en-US" dirty="0"/>
            </a:br>
            <a:r>
              <a:rPr lang="en-US" dirty="0"/>
              <a:t># of US SE Students risen 30% in last decade Technology is leveling the playing field</a:t>
            </a:r>
          </a:p>
        </p:txBody>
      </p:sp>
      <p:sp>
        <p:nvSpPr>
          <p:cNvPr id="4" name="Content Placeholder 3"/>
          <p:cNvSpPr>
            <a:spLocks noGrp="1"/>
          </p:cNvSpPr>
          <p:nvPr>
            <p:ph sz="half" idx="1"/>
          </p:nvPr>
        </p:nvSpPr>
        <p:spPr/>
        <p:txBody>
          <a:bodyPr>
            <a:normAutofit fontScale="77500" lnSpcReduction="20000"/>
          </a:bodyPr>
          <a:lstStyle/>
          <a:p>
            <a:endParaRPr lang="en-US" sz="2400" dirty="0"/>
          </a:p>
          <a:p>
            <a:endParaRPr lang="en-US" sz="2400" dirty="0"/>
          </a:p>
          <a:p>
            <a:r>
              <a:rPr lang="en-US" sz="2400" b="1" dirty="0"/>
              <a:t>Advantages to Students: </a:t>
            </a:r>
            <a:r>
              <a:rPr lang="en-US" sz="2400" dirty="0"/>
              <a:t>Technology has had multiple benefits to help students with special-needs navigate the world around them. Special-needs students who use technology (including but not limited to assistive technology) on a daily basis learn to better self-advocate, gain confidence, challenge themselves; and achieve greater levels of independence.</a:t>
            </a:r>
          </a:p>
          <a:p>
            <a:r>
              <a:rPr lang="en-US" sz="2400" b="1" dirty="0"/>
              <a:t>Advantage to Teachers: </a:t>
            </a:r>
            <a:r>
              <a:rPr lang="en-US" sz="2400" dirty="0"/>
              <a:t>Personalize lessons and skill enhancement for each child</a:t>
            </a:r>
          </a:p>
          <a:p>
            <a:endParaRPr lang="en-US" sz="2400" dirty="0"/>
          </a:p>
          <a:p>
            <a:endParaRPr lang="en-US" sz="2400" dirty="0"/>
          </a:p>
        </p:txBody>
      </p:sp>
      <p:sp>
        <p:nvSpPr>
          <p:cNvPr id="6" name="TextBox 5"/>
          <p:cNvSpPr txBox="1"/>
          <p:nvPr/>
        </p:nvSpPr>
        <p:spPr>
          <a:xfrm>
            <a:off x="6579704" y="5603470"/>
            <a:ext cx="5917096" cy="369332"/>
          </a:xfrm>
          <a:prstGeom prst="rect">
            <a:avLst/>
          </a:prstGeom>
          <a:noFill/>
        </p:spPr>
        <p:txBody>
          <a:bodyPr wrap="square" rtlCol="0">
            <a:spAutoFit/>
          </a:bodyPr>
          <a:lstStyle/>
          <a:p>
            <a:r>
              <a:rPr lang="en-US" dirty="0"/>
              <a:t>(Heather B. Haynes, Ed Tech Magazine)</a:t>
            </a:r>
          </a:p>
        </p:txBody>
      </p:sp>
      <p:sp>
        <p:nvSpPr>
          <p:cNvPr id="5" name="Content Placeholder 3"/>
          <p:cNvSpPr txBox="1">
            <a:spLocks/>
          </p:cNvSpPr>
          <p:nvPr/>
        </p:nvSpPr>
        <p:spPr>
          <a:xfrm>
            <a:off x="838201" y="2294467"/>
            <a:ext cx="10131425" cy="3649133"/>
          </a:xfrm>
          <a:prstGeom prst="rect">
            <a:avLst/>
          </a:prstGeom>
        </p:spPr>
        <p:txBody>
          <a:bodyPr vert="horz" lIns="91440" tIns="45720" rIns="91440" bIns="45720" rtlCol="0" anchor="ctr">
            <a:normAutofit/>
          </a:bodyPr>
          <a:lstStyle/>
          <a:p>
            <a:pPr marL="285750" marR="0" lvl="0" indent="-285750" algn="l" defTabSz="457200" rtl="0" eaLnBrk="1" fontAlgn="auto" latinLnBrk="0" hangingPunct="1">
              <a:lnSpc>
                <a:spcPct val="100000"/>
              </a:lnSpc>
              <a:spcBef>
                <a:spcPts val="0"/>
              </a:spcBef>
              <a:spcAft>
                <a:spcPts val="1000"/>
              </a:spcAft>
              <a:buClr>
                <a:schemeClr val="tx1"/>
              </a:buClr>
              <a:buSzPct val="100000"/>
              <a:buFont typeface="Arial"/>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285750" marR="0" lvl="0" indent="-285750" algn="l" defTabSz="457200" rtl="0" eaLnBrk="1" fontAlgn="auto" latinLnBrk="0" hangingPunct="1">
              <a:lnSpc>
                <a:spcPct val="100000"/>
              </a:lnSpc>
              <a:spcBef>
                <a:spcPts val="0"/>
              </a:spcBef>
              <a:spcAft>
                <a:spcPts val="1000"/>
              </a:spcAft>
              <a:buClr>
                <a:schemeClr val="tx1"/>
              </a:buClr>
              <a:buSzPct val="100000"/>
              <a:buFont typeface="Arial"/>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285750" marR="0" lvl="0" indent="-285750" algn="l" defTabSz="457200" rtl="0" eaLnBrk="1" fontAlgn="auto" latinLnBrk="0" hangingPunct="1">
              <a:lnSpc>
                <a:spcPct val="100000"/>
              </a:lnSpc>
              <a:spcBef>
                <a:spcPts val="0"/>
              </a:spcBef>
              <a:spcAft>
                <a:spcPts val="1000"/>
              </a:spcAft>
              <a:buClr>
                <a:schemeClr val="tx1"/>
              </a:buClr>
              <a:buSzPct val="100000"/>
              <a:buFont typeface="Arial"/>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3"/>
          <p:cNvSpPr>
            <a:spLocks noGrp="1"/>
          </p:cNvSpPr>
          <p:nvPr>
            <p:ph sz="half" idx="1"/>
          </p:nvPr>
        </p:nvSpPr>
        <p:spPr>
          <a:xfrm>
            <a:off x="6105942" y="1954336"/>
            <a:ext cx="4995334" cy="3649134"/>
          </a:xfrm>
        </p:spPr>
        <p:txBody>
          <a:bodyPr>
            <a:normAutofit fontScale="92500"/>
          </a:bodyPr>
          <a:lstStyle/>
          <a:p>
            <a:endParaRPr lang="en-US" sz="2400" dirty="0"/>
          </a:p>
          <a:p>
            <a:endParaRPr lang="en-US" sz="2400" dirty="0"/>
          </a:p>
          <a:p>
            <a:r>
              <a:rPr lang="en-US" sz="2100" b="1" dirty="0"/>
              <a:t>Technological Support: </a:t>
            </a:r>
            <a:r>
              <a:rPr lang="en-US" sz="2100" dirty="0"/>
              <a:t>Students have access to the use of computers  which include specialized software such as text-to speech, speech-to text,  grammar checks, study skills and note-taking  programs. For many students with learning disabilities, audiobooks can be an invaluable aid in increasing reading speed and comprehension. </a:t>
            </a:r>
          </a:p>
          <a:p>
            <a:endParaRPr lang="en-US" sz="2400" dirty="0"/>
          </a:p>
          <a:p>
            <a:endParaRPr lang="en-US" sz="2400" dirty="0"/>
          </a:p>
        </p:txBody>
      </p:sp>
      <p:sp>
        <p:nvSpPr>
          <p:cNvPr id="9" name="TextBox 8"/>
          <p:cNvSpPr txBox="1"/>
          <p:nvPr/>
        </p:nvSpPr>
        <p:spPr>
          <a:xfrm>
            <a:off x="1321904" y="5603470"/>
            <a:ext cx="4552122" cy="646331"/>
          </a:xfrm>
          <a:prstGeom prst="rect">
            <a:avLst/>
          </a:prstGeom>
          <a:noFill/>
        </p:spPr>
        <p:txBody>
          <a:bodyPr wrap="square" rtlCol="0">
            <a:spAutoFit/>
          </a:bodyPr>
          <a:lstStyle/>
          <a:p>
            <a:r>
              <a:rPr lang="en-US" dirty="0"/>
              <a:t>(J. Roland,  ISTE Journal, How Special Education Technology Improves Learning)</a:t>
            </a:r>
          </a:p>
        </p:txBody>
      </p:sp>
    </p:spTree>
    <p:extLst>
      <p:ext uri="{BB962C8B-B14F-4D97-AF65-F5344CB8AC3E}">
        <p14:creationId xmlns:p14="http://schemas.microsoft.com/office/powerpoint/2010/main" xmlns="" val="871223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PadWheelV3"/>
          <p:cNvPicPr>
            <a:picLocks noChangeAspect="1" noChangeArrowheads="1"/>
          </p:cNvPicPr>
          <p:nvPr/>
        </p:nvPicPr>
        <p:blipFill>
          <a:blip r:embed="rId3"/>
          <a:srcRect/>
          <a:stretch>
            <a:fillRect/>
          </a:stretch>
        </p:blipFill>
        <p:spPr bwMode="auto">
          <a:xfrm>
            <a:off x="1981200" y="213241"/>
            <a:ext cx="6838950" cy="6800850"/>
          </a:xfrm>
          <a:prstGeom prst="rect">
            <a:avLst/>
          </a:prstGeom>
          <a:noFill/>
        </p:spPr>
      </p:pic>
      <p:sp>
        <p:nvSpPr>
          <p:cNvPr id="7" name="Rectangle 6"/>
          <p:cNvSpPr/>
          <p:nvPr/>
        </p:nvSpPr>
        <p:spPr>
          <a:xfrm>
            <a:off x="9144000" y="3429000"/>
            <a:ext cx="2812052" cy="1477328"/>
          </a:xfrm>
          <a:prstGeom prst="rect">
            <a:avLst/>
          </a:prstGeom>
        </p:spPr>
        <p:txBody>
          <a:bodyPr wrap="none">
            <a:spAutoFit/>
          </a:bodyPr>
          <a:lstStyle/>
          <a:p>
            <a:r>
              <a:rPr lang="en-US" dirty="0"/>
              <a:t>Transforming the Lives of</a:t>
            </a:r>
          </a:p>
          <a:p>
            <a:r>
              <a:rPr lang="en-US" dirty="0"/>
              <a:t> Special Education Students </a:t>
            </a:r>
          </a:p>
          <a:p>
            <a:r>
              <a:rPr lang="en-US" dirty="0"/>
              <a:t>With 65 examples of</a:t>
            </a:r>
          </a:p>
          <a:p>
            <a:r>
              <a:rPr lang="en-US" dirty="0"/>
              <a:t> educational technology </a:t>
            </a:r>
          </a:p>
          <a:p>
            <a:r>
              <a:rPr lang="en-US" dirty="0"/>
              <a:t> tools and applications</a:t>
            </a:r>
          </a:p>
        </p:txBody>
      </p:sp>
    </p:spTree>
    <p:extLst>
      <p:ext uri="{BB962C8B-B14F-4D97-AF65-F5344CB8AC3E}">
        <p14:creationId xmlns:p14="http://schemas.microsoft.com/office/powerpoint/2010/main" xmlns="" val="1430227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Educating Exceptional Children- </a:t>
            </a:r>
            <a:r>
              <a:rPr lang="en-US" u="sng" dirty="0"/>
              <a:t>Substitution</a:t>
            </a:r>
          </a:p>
        </p:txBody>
      </p:sp>
      <p:sp>
        <p:nvSpPr>
          <p:cNvPr id="3" name="TextBox 2"/>
          <p:cNvSpPr txBox="1"/>
          <p:nvPr/>
        </p:nvSpPr>
        <p:spPr>
          <a:xfrm>
            <a:off x="1343025" y="4200525"/>
            <a:ext cx="4029075" cy="369332"/>
          </a:xfrm>
          <a:prstGeom prst="rect">
            <a:avLst/>
          </a:prstGeom>
          <a:noFill/>
        </p:spPr>
        <p:txBody>
          <a:bodyPr wrap="square" rtlCol="0">
            <a:spAutoFit/>
          </a:bodyPr>
          <a:lstStyle/>
          <a:p>
            <a:r>
              <a:rPr lang="en-US" u="sng" dirty="0"/>
              <a:t>I thoughts  -  SUBSTITUTION</a:t>
            </a:r>
          </a:p>
        </p:txBody>
      </p:sp>
      <p:pic>
        <p:nvPicPr>
          <p:cNvPr id="2050" name="Picture 2" descr="iThoughtsX (mindmap)"/>
          <p:cNvPicPr>
            <a:picLocks noChangeAspect="1" noChangeArrowheads="1"/>
          </p:cNvPicPr>
          <p:nvPr/>
        </p:nvPicPr>
        <p:blipFill>
          <a:blip r:embed="rId3"/>
          <a:srcRect/>
          <a:stretch>
            <a:fillRect/>
          </a:stretch>
        </p:blipFill>
        <p:spPr bwMode="auto">
          <a:xfrm>
            <a:off x="1082674" y="2065867"/>
            <a:ext cx="1666875" cy="1666875"/>
          </a:xfrm>
          <a:prstGeom prst="rect">
            <a:avLst/>
          </a:prstGeom>
          <a:noFill/>
        </p:spPr>
      </p:pic>
      <p:sp>
        <p:nvSpPr>
          <p:cNvPr id="5" name="TextBox 4"/>
          <p:cNvSpPr txBox="1"/>
          <p:nvPr/>
        </p:nvSpPr>
        <p:spPr>
          <a:xfrm>
            <a:off x="2409825" y="4933950"/>
            <a:ext cx="5609805" cy="369332"/>
          </a:xfrm>
          <a:prstGeom prst="rect">
            <a:avLst/>
          </a:prstGeom>
          <a:noFill/>
        </p:spPr>
        <p:txBody>
          <a:bodyPr wrap="none" rtlCol="0">
            <a:spAutoFit/>
          </a:bodyPr>
          <a:lstStyle/>
          <a:p>
            <a:r>
              <a:rPr lang="en-US" dirty="0"/>
              <a:t>Acts as a direct tool substitute with no functional change</a:t>
            </a:r>
          </a:p>
        </p:txBody>
      </p:sp>
      <p:sp>
        <p:nvSpPr>
          <p:cNvPr id="6" name="TextBox 5"/>
          <p:cNvSpPr txBox="1"/>
          <p:nvPr/>
        </p:nvSpPr>
        <p:spPr>
          <a:xfrm>
            <a:off x="3324225" y="2419350"/>
            <a:ext cx="7111104" cy="646331"/>
          </a:xfrm>
          <a:prstGeom prst="rect">
            <a:avLst/>
          </a:prstGeom>
          <a:noFill/>
        </p:spPr>
        <p:txBody>
          <a:bodyPr wrap="none" rtlCol="0">
            <a:spAutoFit/>
          </a:bodyPr>
          <a:lstStyle/>
          <a:p>
            <a:r>
              <a:rPr lang="en-US" dirty="0"/>
              <a:t>Tool used for those with learning disabilities and/or are visual learners. </a:t>
            </a:r>
          </a:p>
          <a:p>
            <a:r>
              <a:rPr lang="en-US" dirty="0"/>
              <a:t>Helps them to organize their thoughts and ideas digitally via a ‘</a:t>
            </a:r>
            <a:r>
              <a:rPr lang="en-US" dirty="0" err="1"/>
              <a:t>MindMap</a:t>
            </a:r>
            <a:r>
              <a:rPr lang="en-US" dirty="0"/>
              <a:t>.’</a:t>
            </a:r>
          </a:p>
        </p:txBody>
      </p:sp>
    </p:spTree>
    <p:extLst>
      <p:ext uri="{BB962C8B-B14F-4D97-AF65-F5344CB8AC3E}">
        <p14:creationId xmlns:p14="http://schemas.microsoft.com/office/powerpoint/2010/main" xmlns="" val="323378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11604" y="4305298"/>
            <a:ext cx="5989331" cy="523220"/>
          </a:xfrm>
          <a:prstGeom prst="rect">
            <a:avLst/>
          </a:prstGeom>
          <a:noFill/>
        </p:spPr>
        <p:txBody>
          <a:bodyPr wrap="square" rtlCol="0">
            <a:spAutoFit/>
          </a:bodyPr>
          <a:lstStyle/>
          <a:p>
            <a:r>
              <a:rPr lang="en-US" sz="2800" u="sng" dirty="0"/>
              <a:t>Augmentation</a:t>
            </a:r>
          </a:p>
        </p:txBody>
      </p:sp>
      <p:sp>
        <p:nvSpPr>
          <p:cNvPr id="19" name="Title 18"/>
          <p:cNvSpPr txBox="1">
            <a:spLocks noGrp="1"/>
          </p:cNvSpPr>
          <p:nvPr>
            <p:ph type="title"/>
          </p:nvPr>
        </p:nvSpPr>
        <p:spPr>
          <a:xfrm>
            <a:off x="1066800" y="745658"/>
            <a:ext cx="8085227" cy="523220"/>
          </a:xfrm>
          <a:prstGeom prst="rect">
            <a:avLst/>
          </a:prstGeom>
          <a:noFill/>
        </p:spPr>
        <p:txBody>
          <a:bodyPr wrap="none" rtlCol="0">
            <a:spAutoFit/>
          </a:bodyPr>
          <a:lstStyle/>
          <a:p>
            <a:r>
              <a:rPr lang="en-US" sz="2800" dirty="0"/>
              <a:t>Educating Exceptional Children- </a:t>
            </a:r>
            <a:r>
              <a:rPr lang="en-US" sz="2800" u="sng" dirty="0"/>
              <a:t>Augmentation</a:t>
            </a:r>
          </a:p>
        </p:txBody>
      </p:sp>
      <p:sp>
        <p:nvSpPr>
          <p:cNvPr id="12" name="TextBox 11"/>
          <p:cNvSpPr txBox="1"/>
          <p:nvPr/>
        </p:nvSpPr>
        <p:spPr>
          <a:xfrm>
            <a:off x="2743200" y="5210175"/>
            <a:ext cx="5808257" cy="369332"/>
          </a:xfrm>
          <a:prstGeom prst="rect">
            <a:avLst/>
          </a:prstGeom>
          <a:noFill/>
        </p:spPr>
        <p:txBody>
          <a:bodyPr wrap="none" rtlCol="0">
            <a:spAutoFit/>
          </a:bodyPr>
          <a:lstStyle/>
          <a:p>
            <a:r>
              <a:rPr lang="en-US" dirty="0"/>
              <a:t>Acts as a direct tool substitute with functional Improvement</a:t>
            </a:r>
          </a:p>
        </p:txBody>
      </p:sp>
      <p:pic>
        <p:nvPicPr>
          <p:cNvPr id="4098" name="Picture 2" descr="Picture"/>
          <p:cNvPicPr>
            <a:picLocks noChangeAspect="1" noChangeArrowheads="1"/>
          </p:cNvPicPr>
          <p:nvPr/>
        </p:nvPicPr>
        <p:blipFill>
          <a:blip r:embed="rId3"/>
          <a:srcRect/>
          <a:stretch>
            <a:fillRect/>
          </a:stretch>
        </p:blipFill>
        <p:spPr bwMode="auto">
          <a:xfrm>
            <a:off x="1651000" y="1971674"/>
            <a:ext cx="1352550" cy="1343026"/>
          </a:xfrm>
          <a:prstGeom prst="rect">
            <a:avLst/>
          </a:prstGeom>
          <a:noFill/>
        </p:spPr>
      </p:pic>
      <p:sp>
        <p:nvSpPr>
          <p:cNvPr id="17" name="Rectangle 16"/>
          <p:cNvSpPr/>
          <p:nvPr/>
        </p:nvSpPr>
        <p:spPr>
          <a:xfrm>
            <a:off x="3590924" y="2409825"/>
            <a:ext cx="7515225" cy="646331"/>
          </a:xfrm>
          <a:prstGeom prst="rect">
            <a:avLst/>
          </a:prstGeom>
        </p:spPr>
        <p:txBody>
          <a:bodyPr wrap="square">
            <a:spAutoFit/>
          </a:bodyPr>
          <a:lstStyle/>
          <a:p>
            <a:r>
              <a:rPr lang="en-US" dirty="0"/>
              <a:t>In a speech class have students practice language and pronunciation skills and playback to listen to their progress </a:t>
            </a:r>
          </a:p>
        </p:txBody>
      </p:sp>
    </p:spTree>
    <p:extLst>
      <p:ext uri="{BB962C8B-B14F-4D97-AF65-F5344CB8AC3E}">
        <p14:creationId xmlns:p14="http://schemas.microsoft.com/office/powerpoint/2010/main" xmlns="" val="2040729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ebb64c21767bcbb1bd378bb9b5b130a5.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52228" y="4279243"/>
            <a:ext cx="1803400" cy="1803400"/>
          </a:xfrm>
          <a:prstGeom prst="rect">
            <a:avLst/>
          </a:prstGeom>
        </p:spPr>
      </p:pic>
      <p:pic>
        <p:nvPicPr>
          <p:cNvPr id="11" name="Picture 10" descr="Speak_it__89904.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511604" y="1666444"/>
            <a:ext cx="2044024" cy="2044024"/>
          </a:xfrm>
          <a:prstGeom prst="rect">
            <a:avLst/>
          </a:prstGeom>
        </p:spPr>
      </p:pic>
      <p:sp>
        <p:nvSpPr>
          <p:cNvPr id="14" name="TextBox 13"/>
          <p:cNvSpPr txBox="1"/>
          <p:nvPr/>
        </p:nvSpPr>
        <p:spPr>
          <a:xfrm>
            <a:off x="1511604" y="3710468"/>
            <a:ext cx="5989331" cy="523220"/>
          </a:xfrm>
          <a:prstGeom prst="rect">
            <a:avLst/>
          </a:prstGeom>
          <a:noFill/>
        </p:spPr>
        <p:txBody>
          <a:bodyPr wrap="square" rtlCol="0">
            <a:spAutoFit/>
          </a:bodyPr>
          <a:lstStyle/>
          <a:p>
            <a:r>
              <a:rPr lang="en-US" sz="2800" u="sng" dirty="0"/>
              <a:t>Speak It  - Modification </a:t>
            </a:r>
          </a:p>
        </p:txBody>
      </p:sp>
      <p:sp>
        <p:nvSpPr>
          <p:cNvPr id="16" name="TextBox 15"/>
          <p:cNvSpPr txBox="1"/>
          <p:nvPr/>
        </p:nvSpPr>
        <p:spPr>
          <a:xfrm>
            <a:off x="1752228" y="6235698"/>
            <a:ext cx="4487062" cy="523220"/>
          </a:xfrm>
          <a:prstGeom prst="rect">
            <a:avLst/>
          </a:prstGeom>
          <a:noFill/>
        </p:spPr>
        <p:txBody>
          <a:bodyPr wrap="none" rtlCol="0">
            <a:spAutoFit/>
          </a:bodyPr>
          <a:lstStyle/>
          <a:p>
            <a:r>
              <a:rPr lang="en-US" sz="2800" u="sng" dirty="0"/>
              <a:t>Dragon Diction - Modification</a:t>
            </a:r>
          </a:p>
        </p:txBody>
      </p:sp>
      <p:sp>
        <p:nvSpPr>
          <p:cNvPr id="19" name="Title 18"/>
          <p:cNvSpPr txBox="1">
            <a:spLocks noGrp="1"/>
          </p:cNvSpPr>
          <p:nvPr>
            <p:ph type="title"/>
          </p:nvPr>
        </p:nvSpPr>
        <p:spPr>
          <a:xfrm>
            <a:off x="1066800" y="530215"/>
            <a:ext cx="8134599" cy="954107"/>
          </a:xfrm>
          <a:prstGeom prst="rect">
            <a:avLst/>
          </a:prstGeom>
          <a:noFill/>
        </p:spPr>
        <p:txBody>
          <a:bodyPr wrap="none" rtlCol="0">
            <a:spAutoFit/>
          </a:bodyPr>
          <a:lstStyle/>
          <a:p>
            <a:r>
              <a:rPr lang="en-US" sz="2800" dirty="0"/>
              <a:t>Educating Exceptional Children- Modification –</a:t>
            </a:r>
            <a:br>
              <a:rPr lang="en-US" sz="2800" dirty="0"/>
            </a:br>
            <a:r>
              <a:rPr lang="en-US" sz="2800" dirty="0"/>
              <a:t>Tech Allows for significant task redesign </a:t>
            </a:r>
            <a:endParaRPr lang="en-US" sz="2800" u="sng" dirty="0"/>
          </a:p>
        </p:txBody>
      </p:sp>
      <p:sp>
        <p:nvSpPr>
          <p:cNvPr id="17" name="Rectangle 16"/>
          <p:cNvSpPr/>
          <p:nvPr/>
        </p:nvSpPr>
        <p:spPr>
          <a:xfrm>
            <a:off x="3555629" y="4233688"/>
            <a:ext cx="9666730" cy="2031325"/>
          </a:xfrm>
          <a:prstGeom prst="rect">
            <a:avLst/>
          </a:prstGeom>
        </p:spPr>
        <p:txBody>
          <a:bodyPr wrap="square">
            <a:spAutoFit/>
          </a:bodyPr>
          <a:lstStyle/>
          <a:p>
            <a:r>
              <a:rPr lang="en-US" dirty="0"/>
              <a:t>Dragon Dictation</a:t>
            </a:r>
          </a:p>
          <a:p>
            <a:r>
              <a:rPr lang="en-US" dirty="0"/>
              <a:t>Those who struggle with </a:t>
            </a:r>
            <a:r>
              <a:rPr lang="en-US" dirty="0" err="1"/>
              <a:t>Dysgraphia</a:t>
            </a:r>
            <a:r>
              <a:rPr lang="en-US" dirty="0"/>
              <a:t> and other writing disabilities can use this program</a:t>
            </a:r>
          </a:p>
          <a:p>
            <a:r>
              <a:rPr lang="en-US" dirty="0"/>
              <a:t> to put their words down on paper without having to write it out by hand.</a:t>
            </a:r>
          </a:p>
          <a:p>
            <a:r>
              <a:rPr lang="en-US" dirty="0"/>
              <a:t>Sources: National Form Of Special Education Journal, Volume 25, Number 1, 2014 </a:t>
            </a:r>
            <a:r>
              <a:rPr lang="en-US" dirty="0">
                <a:hlinkClick r:id="rId4" invalidUrl="http://www.nationalforum.com/Electronic Journal Volumes/McCollum"/>
              </a:rPr>
              <a:t>http://www.nationalforum.com/Electronic%20Journal%20Volumes/McCollum</a:t>
            </a:r>
            <a:r>
              <a:rPr lang="en-US" dirty="0"/>
              <a:t>,</a:t>
            </a:r>
          </a:p>
          <a:p>
            <a:r>
              <a:rPr lang="en-US" dirty="0"/>
              <a:t>%20Dixie%20Effects%20of%20a%20Speech-to-Text%20Software%20NFSEJ%20V25%20N1%202014.pdf</a:t>
            </a:r>
          </a:p>
        </p:txBody>
      </p:sp>
      <p:sp>
        <p:nvSpPr>
          <p:cNvPr id="18" name="Rectangle 17"/>
          <p:cNvSpPr/>
          <p:nvPr/>
        </p:nvSpPr>
        <p:spPr>
          <a:xfrm>
            <a:off x="3707296" y="1666444"/>
            <a:ext cx="8484704" cy="1754326"/>
          </a:xfrm>
          <a:prstGeom prst="rect">
            <a:avLst/>
          </a:prstGeom>
        </p:spPr>
        <p:txBody>
          <a:bodyPr wrap="square">
            <a:spAutoFit/>
          </a:bodyPr>
          <a:lstStyle/>
          <a:p>
            <a:endParaRPr lang="en-US" dirty="0"/>
          </a:p>
          <a:p>
            <a:endParaRPr lang="en-US" dirty="0"/>
          </a:p>
          <a:p>
            <a:r>
              <a:rPr lang="en-US" dirty="0"/>
              <a:t>Speak It! Text-to speech app available on iTunes which reads allowed any text that you copy and paste into it’s program. Helps those especially who are nonverbal.</a:t>
            </a:r>
          </a:p>
          <a:p>
            <a:endParaRPr lang="en-US" dirty="0"/>
          </a:p>
          <a:p>
            <a:r>
              <a:rPr lang="en-US" dirty="0"/>
              <a:t>Sources: https://itunes.apple.com/us/app/speak-it!-text-to-speech/id308629295?mt=8</a:t>
            </a:r>
          </a:p>
        </p:txBody>
      </p:sp>
    </p:spTree>
    <p:extLst>
      <p:ext uri="{BB962C8B-B14F-4D97-AF65-F5344CB8AC3E}">
        <p14:creationId xmlns:p14="http://schemas.microsoft.com/office/powerpoint/2010/main" xmlns="" val="1451806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Educating Exceptional Children-</a:t>
            </a:r>
            <a:r>
              <a:rPr lang="en-US" u="sng" dirty="0"/>
              <a:t>Redefinition-</a:t>
            </a:r>
            <a:br>
              <a:rPr lang="en-US" u="sng" dirty="0"/>
            </a:br>
            <a:r>
              <a:rPr lang="en-US" sz="2000" u="sng" dirty="0"/>
              <a:t>Allows for creation of new tasks previously inconceivable</a:t>
            </a:r>
            <a:r>
              <a:rPr lang="en-US" u="sng" dirty="0"/>
              <a:t/>
            </a:r>
            <a:br>
              <a:rPr lang="en-US" u="sng" dirty="0"/>
            </a:br>
            <a:r>
              <a:rPr lang="en-US" u="sng" dirty="0"/>
              <a:t/>
            </a:r>
            <a:br>
              <a:rPr lang="en-US" u="sng" dirty="0"/>
            </a:br>
            <a:endParaRPr lang="en-US" u="sng" dirty="0"/>
          </a:p>
        </p:txBody>
      </p:sp>
      <p:sp>
        <p:nvSpPr>
          <p:cNvPr id="8" name="TextBox 7"/>
          <p:cNvSpPr txBox="1"/>
          <p:nvPr/>
        </p:nvSpPr>
        <p:spPr>
          <a:xfrm>
            <a:off x="3438938" y="1590261"/>
            <a:ext cx="10208503" cy="2246769"/>
          </a:xfrm>
          <a:prstGeom prst="rect">
            <a:avLst/>
          </a:prstGeom>
          <a:noFill/>
        </p:spPr>
        <p:txBody>
          <a:bodyPr wrap="square" rtlCol="0">
            <a:spAutoFit/>
          </a:bodyPr>
          <a:lstStyle/>
          <a:p>
            <a:r>
              <a:rPr lang="en-US" sz="2000" dirty="0" err="1"/>
              <a:t>Pictello</a:t>
            </a:r>
            <a:endParaRPr lang="en-US" sz="2000" dirty="0"/>
          </a:p>
          <a:p>
            <a:r>
              <a:rPr lang="en-US" sz="2000" dirty="0"/>
              <a:t>Provides visuals for day to day activities which can include social stories and </a:t>
            </a:r>
          </a:p>
          <a:p>
            <a:r>
              <a:rPr lang="en-US" sz="2000" dirty="0"/>
              <a:t>visual schedules for those with a wide range of special needs. </a:t>
            </a:r>
          </a:p>
          <a:p>
            <a:r>
              <a:rPr lang="en-US" sz="2000" dirty="0"/>
              <a:t>Developed by a Speech-Language Pathologist named Jennifer </a:t>
            </a:r>
            <a:r>
              <a:rPr lang="en-US" sz="2000" dirty="0" err="1"/>
              <a:t>Marden</a:t>
            </a:r>
            <a:r>
              <a:rPr lang="en-US" sz="2000" dirty="0"/>
              <a:t>.</a:t>
            </a:r>
          </a:p>
          <a:p>
            <a:r>
              <a:rPr lang="en-US" sz="2000" dirty="0"/>
              <a:t>Sources: </a:t>
            </a:r>
            <a:r>
              <a:rPr lang="en-US" sz="2000" dirty="0">
                <a:hlinkClick r:id="" action="ppaction://noaction"/>
              </a:rPr>
              <a:t>http://www.specialneeds.com/products-and-services/</a:t>
            </a:r>
          </a:p>
          <a:p>
            <a:r>
              <a:rPr lang="en-US" sz="2000" dirty="0">
                <a:hlinkClick r:id="" action="ppaction://noaction"/>
              </a:rPr>
              <a:t>general-special-needs/special-needs-app-day-pictello</a:t>
            </a:r>
            <a:endParaRPr lang="en-US" sz="2000" dirty="0"/>
          </a:p>
          <a:p>
            <a:endParaRPr lang="en-US" sz="2000" dirty="0"/>
          </a:p>
        </p:txBody>
      </p:sp>
      <p:pic>
        <p:nvPicPr>
          <p:cNvPr id="9" name="Picture 8" descr="Kopie-von-Book-Creator-logo.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flipV="1">
            <a:off x="1083392" y="4228042"/>
            <a:ext cx="2355546" cy="2355546"/>
          </a:xfrm>
          <a:prstGeom prst="rect">
            <a:avLst/>
          </a:prstGeom>
        </p:spPr>
      </p:pic>
      <p:pic>
        <p:nvPicPr>
          <p:cNvPr id="11" name="Picture 10" descr="pictello-icon.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38226" y="2065867"/>
            <a:ext cx="2162175" cy="2162175"/>
          </a:xfrm>
          <a:prstGeom prst="rect">
            <a:avLst/>
          </a:prstGeom>
        </p:spPr>
      </p:pic>
      <p:sp>
        <p:nvSpPr>
          <p:cNvPr id="13" name="TextBox 12"/>
          <p:cNvSpPr txBox="1"/>
          <p:nvPr/>
        </p:nvSpPr>
        <p:spPr>
          <a:xfrm>
            <a:off x="3786809" y="4228042"/>
            <a:ext cx="8179904" cy="2308324"/>
          </a:xfrm>
          <a:prstGeom prst="rect">
            <a:avLst/>
          </a:prstGeom>
          <a:noFill/>
        </p:spPr>
        <p:txBody>
          <a:bodyPr wrap="square" rtlCol="0">
            <a:spAutoFit/>
          </a:bodyPr>
          <a:lstStyle/>
          <a:p>
            <a:r>
              <a:rPr lang="en-US" dirty="0"/>
              <a:t>Book Creator</a:t>
            </a:r>
          </a:p>
          <a:p>
            <a:r>
              <a:rPr lang="en-US" dirty="0"/>
              <a:t>An App created for </a:t>
            </a:r>
            <a:r>
              <a:rPr lang="en-US" dirty="0" err="1"/>
              <a:t>Ipads</a:t>
            </a:r>
            <a:r>
              <a:rPr lang="en-US" dirty="0"/>
              <a:t> that can help build on communication, literacy and numerical skills. Students speak into the device and get to hear their voices as they create their own stories.</a:t>
            </a:r>
          </a:p>
          <a:p>
            <a:r>
              <a:rPr lang="en-US" dirty="0"/>
              <a:t>Sources: http://bookcreator.com/blog/2013/11/book-creator-breaking-boundaries-special-education-2/</a:t>
            </a:r>
          </a:p>
          <a:p>
            <a:r>
              <a:rPr lang="en-US" dirty="0"/>
              <a:t>ok Creator</a:t>
            </a:r>
          </a:p>
          <a:p>
            <a:endParaRPr lang="en-US" dirty="0"/>
          </a:p>
        </p:txBody>
      </p:sp>
    </p:spTree>
    <p:extLst>
      <p:ext uri="{BB962C8B-B14F-4D97-AF65-F5344CB8AC3E}">
        <p14:creationId xmlns:p14="http://schemas.microsoft.com/office/powerpoint/2010/main" xmlns="" val="1253596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Primary school</a:t>
            </a:r>
          </a:p>
        </p:txBody>
      </p:sp>
      <p:sp>
        <p:nvSpPr>
          <p:cNvPr id="4" name="Text Placeholder 3"/>
          <p:cNvSpPr>
            <a:spLocks noGrp="1"/>
          </p:cNvSpPr>
          <p:nvPr>
            <p:ph type="body" idx="1"/>
          </p:nvPr>
        </p:nvSpPr>
        <p:spPr/>
        <p:txBody>
          <a:bodyPr/>
          <a:lstStyle/>
          <a:p>
            <a:r>
              <a:rPr lang="en-US" dirty="0"/>
              <a:t>"Technology can become the “wings” that will allow the educational world to fly farther and faster than ever before—if we will allow it." - Jenny </a:t>
            </a:r>
            <a:r>
              <a:rPr lang="en-US" dirty="0" err="1"/>
              <a:t>Arledge</a:t>
            </a:r>
            <a:endParaRPr lang="en-US" dirty="0"/>
          </a:p>
        </p:txBody>
      </p:sp>
    </p:spTree>
    <p:extLst>
      <p:ext uri="{BB962C8B-B14F-4D97-AF65-F5344CB8AC3E}">
        <p14:creationId xmlns:p14="http://schemas.microsoft.com/office/powerpoint/2010/main" xmlns="" val="11674682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samr</a:t>
            </a:r>
            <a:r>
              <a:rPr lang="en-US" dirty="0"/>
              <a:t> Model</a:t>
            </a: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xmlns="" val="0"/>
              </a:ext>
            </a:extLst>
          </a:blip>
          <a:stretch>
            <a:fillRect/>
          </a:stretch>
        </p:blipFill>
        <p:spPr>
          <a:xfrm>
            <a:off x="787123" y="2186092"/>
            <a:ext cx="3221470" cy="3561083"/>
          </a:xfrm>
        </p:spPr>
      </p:pic>
      <p:sp>
        <p:nvSpPr>
          <p:cNvPr id="4" name="Content Placeholder 3"/>
          <p:cNvSpPr>
            <a:spLocks noGrp="1"/>
          </p:cNvSpPr>
          <p:nvPr>
            <p:ph sz="half" idx="2"/>
          </p:nvPr>
        </p:nvSpPr>
        <p:spPr>
          <a:xfrm>
            <a:off x="4861560" y="2092166"/>
            <a:ext cx="6519547" cy="3649133"/>
          </a:xfrm>
        </p:spPr>
        <p:txBody>
          <a:bodyPr>
            <a:normAutofit fontScale="92500" lnSpcReduction="20000"/>
          </a:bodyPr>
          <a:lstStyle/>
          <a:p>
            <a:pPr lvl="0"/>
            <a:r>
              <a:rPr lang="en-US" sz="2400" dirty="0"/>
              <a:t>Easy for teachers to understand, and try to reach higher levels of implementation</a:t>
            </a:r>
          </a:p>
          <a:p>
            <a:r>
              <a:rPr lang="en-US" sz="2400" dirty="0"/>
              <a:t>Lack of theoretical basis; very little peer-reviewed literature</a:t>
            </a:r>
          </a:p>
          <a:p>
            <a:r>
              <a:rPr lang="en-US" sz="2400" dirty="0"/>
              <a:t>Lack of acknowledgement of the importance of context</a:t>
            </a:r>
          </a:p>
          <a:p>
            <a:r>
              <a:rPr lang="en-US" sz="2400" dirty="0"/>
              <a:t>Model is rigid, may not focus enough on learning</a:t>
            </a:r>
          </a:p>
          <a:p>
            <a:r>
              <a:rPr lang="en-US" sz="2400" dirty="0"/>
              <a:t>Focuses on product, not process</a:t>
            </a:r>
          </a:p>
          <a:p>
            <a:r>
              <a:rPr lang="en-US" sz="2400" dirty="0"/>
              <a:t>Higher levels may not lead to better outcomes, more research is required</a:t>
            </a:r>
          </a:p>
        </p:txBody>
      </p:sp>
      <p:sp>
        <p:nvSpPr>
          <p:cNvPr id="3" name="Rectangle 2"/>
          <p:cNvSpPr/>
          <p:nvPr/>
        </p:nvSpPr>
        <p:spPr>
          <a:xfrm>
            <a:off x="7261308" y="6257357"/>
            <a:ext cx="4175310" cy="369332"/>
          </a:xfrm>
          <a:prstGeom prst="rect">
            <a:avLst/>
          </a:prstGeom>
        </p:spPr>
        <p:txBody>
          <a:bodyPr wrap="none">
            <a:spAutoFit/>
          </a:bodyPr>
          <a:lstStyle/>
          <a:p>
            <a:r>
              <a:rPr lang="en-US" dirty="0"/>
              <a:t>(Hamilton, Rosenberg and </a:t>
            </a:r>
            <a:r>
              <a:rPr lang="en-US" dirty="0" err="1"/>
              <a:t>Akcaoglu</a:t>
            </a:r>
            <a:r>
              <a:rPr lang="en-US" dirty="0"/>
              <a:t>, 2016)</a:t>
            </a:r>
          </a:p>
        </p:txBody>
      </p:sp>
    </p:spTree>
    <p:extLst>
      <p:ext uri="{BB962C8B-B14F-4D97-AF65-F5344CB8AC3E}">
        <p14:creationId xmlns:p14="http://schemas.microsoft.com/office/powerpoint/2010/main" xmlns="" val="888483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1600"/>
            <a:ext cx="10131425" cy="1456267"/>
          </a:xfrm>
        </p:spPr>
        <p:txBody>
          <a:bodyPr/>
          <a:lstStyle/>
          <a:p>
            <a:r>
              <a:rPr lang="en-US" dirty="0"/>
              <a:t>Primary Resources</a:t>
            </a:r>
          </a:p>
        </p:txBody>
      </p:sp>
      <p:sp>
        <p:nvSpPr>
          <p:cNvPr id="3" name="Content Placeholder 2"/>
          <p:cNvSpPr>
            <a:spLocks noGrp="1"/>
          </p:cNvSpPr>
          <p:nvPr>
            <p:ph idx="1"/>
          </p:nvPr>
        </p:nvSpPr>
        <p:spPr>
          <a:xfrm>
            <a:off x="685801" y="1193801"/>
            <a:ext cx="10131425" cy="5524500"/>
          </a:xfrm>
        </p:spPr>
        <p:txBody>
          <a:bodyPr>
            <a:normAutofit fontScale="92500" lnSpcReduction="10000"/>
          </a:bodyPr>
          <a:lstStyle/>
          <a:p>
            <a:pPr marL="0" indent="0">
              <a:buNone/>
            </a:pPr>
            <a:r>
              <a:rPr lang="en-US" dirty="0" err="1"/>
              <a:t>Dumancic</a:t>
            </a:r>
            <a:r>
              <a:rPr lang="en-US" dirty="0"/>
              <a:t>, M., &amp; </a:t>
            </a:r>
            <a:r>
              <a:rPr lang="en-US" dirty="0" err="1"/>
              <a:t>Matijevic</a:t>
            </a:r>
            <a:r>
              <a:rPr lang="en-US" dirty="0"/>
              <a:t>, M. (2016). How mobile learning can change education. </a:t>
            </a:r>
            <a:r>
              <a:rPr lang="en-US" i="1" dirty="0"/>
              <a:t>Online International </a:t>
            </a:r>
          </a:p>
          <a:p>
            <a:pPr marL="0" indent="0">
              <a:buNone/>
            </a:pPr>
            <a:r>
              <a:rPr lang="en-US" i="1" dirty="0"/>
              <a:t>	Interdisciplinary Research Journal, Volume-VI</a:t>
            </a:r>
            <a:r>
              <a:rPr lang="en-US" dirty="0"/>
              <a:t>. </a:t>
            </a:r>
          </a:p>
          <a:p>
            <a:pPr marL="0" indent="0">
              <a:buNone/>
            </a:pPr>
            <a:r>
              <a:rPr lang="en-US" dirty="0"/>
              <a:t>Domingo, M., &amp; </a:t>
            </a:r>
            <a:r>
              <a:rPr lang="en-US" dirty="0" err="1"/>
              <a:t>Gargante</a:t>
            </a:r>
            <a:r>
              <a:rPr lang="en-US" dirty="0"/>
              <a:t>, A. B. (2016). Exploring the use of educational technology in primary education: </a:t>
            </a:r>
          </a:p>
          <a:p>
            <a:pPr marL="0" indent="0">
              <a:buNone/>
            </a:pPr>
            <a:r>
              <a:rPr lang="en-US" dirty="0"/>
              <a:t>	teachers’ perception of mobile technology learning impacts and applications’ use in classroom. </a:t>
            </a:r>
          </a:p>
          <a:p>
            <a:pPr marL="0" indent="0">
              <a:buNone/>
            </a:pPr>
            <a:r>
              <a:rPr lang="en-US" i="1" dirty="0"/>
              <a:t>	Computers in Human Behavior, 56</a:t>
            </a:r>
            <a:r>
              <a:rPr lang="en-US" dirty="0"/>
              <a:t>, 21-28. </a:t>
            </a:r>
          </a:p>
          <a:p>
            <a:pPr marL="0" indent="0">
              <a:buNone/>
            </a:pPr>
            <a:r>
              <a:rPr lang="en-US" dirty="0" err="1"/>
              <a:t>EdofICTJSSALC</a:t>
            </a:r>
            <a:r>
              <a:rPr lang="en-US" dirty="0"/>
              <a:t>. SAMR Examples. Retrieved from: </a:t>
            </a:r>
            <a:r>
              <a:rPr lang="en-US" u="sng" dirty="0">
                <a:hlinkClick r:id="rId2"/>
              </a:rPr>
              <a:t>https://edofict.wikispaces.com/SAMR+Examples</a:t>
            </a:r>
            <a:endParaRPr lang="en-US" dirty="0"/>
          </a:p>
          <a:p>
            <a:pPr marL="0" indent="0">
              <a:buNone/>
            </a:pPr>
            <a:r>
              <a:rPr lang="en-US" dirty="0"/>
              <a:t>Hilton, J. T. (2016). A case study of the application of SAMR and TPACK for reflection on technology </a:t>
            </a:r>
          </a:p>
          <a:p>
            <a:pPr marL="0" indent="0">
              <a:buNone/>
            </a:pPr>
            <a:r>
              <a:rPr lang="en-US" dirty="0"/>
              <a:t>	integration into two social studies classrooms. </a:t>
            </a:r>
            <a:r>
              <a:rPr lang="en-US" i="1" dirty="0"/>
              <a:t>Social Studies, 107(2)</a:t>
            </a:r>
            <a:r>
              <a:rPr lang="en-US" dirty="0"/>
              <a:t>, 68-73. </a:t>
            </a:r>
          </a:p>
          <a:p>
            <a:pPr marL="0" indent="0">
              <a:buNone/>
            </a:pPr>
            <a:r>
              <a:rPr lang="en-US" dirty="0" err="1"/>
              <a:t>Pitchford</a:t>
            </a:r>
            <a:r>
              <a:rPr lang="en-US" dirty="0"/>
              <a:t>, N. J., &amp; </a:t>
            </a:r>
            <a:r>
              <a:rPr lang="en-US" dirty="0" err="1"/>
              <a:t>Outhwaite</a:t>
            </a:r>
            <a:r>
              <a:rPr lang="en-US" dirty="0"/>
              <a:t>, L. A. (2016). Can touch screen tablets be used to assess cognitive and motor </a:t>
            </a:r>
          </a:p>
          <a:p>
            <a:pPr marL="0" indent="0">
              <a:buNone/>
            </a:pPr>
            <a:r>
              <a:rPr lang="en-US" dirty="0"/>
              <a:t>	skills in early years primary school children? A cross cultural study. </a:t>
            </a:r>
            <a:r>
              <a:rPr lang="en-US" i="1" dirty="0"/>
              <a:t>Frontiers in Psychology, Volume 7</a:t>
            </a:r>
            <a:r>
              <a:rPr lang="en-US" dirty="0"/>
              <a:t>. </a:t>
            </a:r>
          </a:p>
          <a:p>
            <a:pPr marL="0" indent="0">
              <a:buNone/>
            </a:pPr>
            <a:r>
              <a:rPr lang="en-US" dirty="0" err="1"/>
              <a:t>Pruet</a:t>
            </a:r>
            <a:r>
              <a:rPr lang="en-US" dirty="0"/>
              <a:t>, P., Ang, C. S., &amp; </a:t>
            </a:r>
            <a:r>
              <a:rPr lang="en-US" dirty="0" err="1"/>
              <a:t>Farzin</a:t>
            </a:r>
            <a:r>
              <a:rPr lang="en-US" dirty="0"/>
              <a:t>, D. (2016). Understanding tablet computer usage among primary school </a:t>
            </a:r>
          </a:p>
          <a:p>
            <a:pPr marL="0" indent="0">
              <a:buNone/>
            </a:pPr>
            <a:r>
              <a:rPr lang="en-US" dirty="0"/>
              <a:t>	students in underdeveloped areas: Students’ technology experience, learning styles and attitudes. </a:t>
            </a:r>
          </a:p>
          <a:p>
            <a:pPr marL="0" indent="0">
              <a:buNone/>
            </a:pPr>
            <a:r>
              <a:rPr lang="en-US" i="1" dirty="0"/>
              <a:t>	Computers in Human Behavior, 55,</a:t>
            </a:r>
            <a:r>
              <a:rPr lang="en-US" dirty="0"/>
              <a:t> 1131-1144.</a:t>
            </a:r>
          </a:p>
          <a:p>
            <a:pPr marL="0" indent="0">
              <a:buNone/>
            </a:pPr>
            <a:r>
              <a:rPr lang="en-US" dirty="0"/>
              <a:t>Walsh, K. (2015). 8 examples of transforming lessons through the SAMR cycle. Emerging Ed Tech. Retrieved </a:t>
            </a:r>
          </a:p>
          <a:p>
            <a:pPr marL="0" indent="0">
              <a:buNone/>
            </a:pPr>
            <a:r>
              <a:rPr lang="en-US" dirty="0"/>
              <a:t>	from: </a:t>
            </a:r>
            <a:r>
              <a:rPr lang="en-US" u="sng" dirty="0">
                <a:hlinkClick r:id="rId3"/>
              </a:rPr>
              <a:t>http://www.emergingedtech.com/2015/04/examples-of-transforming-lessons-through-samr/</a:t>
            </a:r>
            <a:endParaRPr lang="en-US" dirty="0"/>
          </a:p>
        </p:txBody>
      </p:sp>
    </p:spTree>
    <p:extLst>
      <p:ext uri="{BB962C8B-B14F-4D97-AF65-F5344CB8AC3E}">
        <p14:creationId xmlns:p14="http://schemas.microsoft.com/office/powerpoint/2010/main" xmlns="" val="1699018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Education References</a:t>
            </a:r>
          </a:p>
        </p:txBody>
      </p:sp>
      <p:sp>
        <p:nvSpPr>
          <p:cNvPr id="3" name="Content Placeholder 2"/>
          <p:cNvSpPr>
            <a:spLocks noGrp="1"/>
          </p:cNvSpPr>
          <p:nvPr>
            <p:ph idx="1"/>
          </p:nvPr>
        </p:nvSpPr>
        <p:spPr>
          <a:xfrm>
            <a:off x="685801" y="2142067"/>
            <a:ext cx="10927079" cy="3649133"/>
          </a:xfrm>
        </p:spPr>
        <p:txBody>
          <a:bodyPr>
            <a:normAutofit fontScale="92500"/>
          </a:bodyPr>
          <a:lstStyle/>
          <a:p>
            <a:r>
              <a:rPr lang="en-US" dirty="0" err="1"/>
              <a:t>Demirci</a:t>
            </a:r>
            <a:r>
              <a:rPr lang="en-US" dirty="0"/>
              <a:t>, A., </a:t>
            </a:r>
            <a:r>
              <a:rPr lang="en-US" dirty="0" err="1"/>
              <a:t>Karaburun</a:t>
            </a:r>
            <a:r>
              <a:rPr lang="en-US" dirty="0"/>
              <a:t>, A., &amp; </a:t>
            </a:r>
            <a:r>
              <a:rPr lang="en-US" dirty="0" err="1"/>
              <a:t>Kılar</a:t>
            </a:r>
            <a:r>
              <a:rPr lang="en-US" dirty="0"/>
              <a:t>, H. (2013). Using Google Earth as an educational tool in secondary school geography lessons. </a:t>
            </a:r>
            <a:r>
              <a:rPr lang="en-US" i="1" dirty="0"/>
              <a:t>International Research in Geographical and Environmental Education</a:t>
            </a:r>
            <a:r>
              <a:rPr lang="en-US" dirty="0"/>
              <a:t>, </a:t>
            </a:r>
            <a:r>
              <a:rPr lang="en-US" i="1" dirty="0"/>
              <a:t>22</a:t>
            </a:r>
            <a:r>
              <a:rPr lang="en-US" dirty="0"/>
              <a:t>(4), 277-290. </a:t>
            </a:r>
          </a:p>
          <a:p>
            <a:r>
              <a:rPr lang="en-US" dirty="0" err="1"/>
              <a:t>Educause</a:t>
            </a:r>
            <a:r>
              <a:rPr lang="en-US" dirty="0"/>
              <a:t>. (2012, July). Things You Should Know About…3D Printing. Retrieved from </a:t>
            </a:r>
            <a:r>
              <a:rPr lang="en-US" dirty="0">
                <a:hlinkClick r:id="rId2"/>
              </a:rPr>
              <a:t>https://library.educause.edu/~/media/files/library/2012/7/eli7086-pdf.pdf</a:t>
            </a:r>
            <a:r>
              <a:rPr lang="en-US" dirty="0"/>
              <a:t> </a:t>
            </a:r>
          </a:p>
          <a:p>
            <a:r>
              <a:rPr lang="en-US" dirty="0"/>
              <a:t>Hicks, K. (2015, May 9). 6 Creative Ways to Use Skype in the Classroom. </a:t>
            </a:r>
            <a:r>
              <a:rPr lang="en-US" i="1" dirty="0" err="1"/>
              <a:t>Edudemic</a:t>
            </a:r>
            <a:r>
              <a:rPr lang="en-US" dirty="0"/>
              <a:t>. Retrieved from </a:t>
            </a:r>
            <a:r>
              <a:rPr lang="en-US" dirty="0">
                <a:hlinkClick r:id="rId3"/>
              </a:rPr>
              <a:t>http://www.edudemic.com/skype-in-classroom/</a:t>
            </a:r>
            <a:r>
              <a:rPr lang="en-US" dirty="0"/>
              <a:t> </a:t>
            </a:r>
          </a:p>
          <a:p>
            <a:r>
              <a:rPr lang="en-US" dirty="0"/>
              <a:t>Higgin, T. (2016, April 13). Great Minecraft Lesson Plans. </a:t>
            </a:r>
            <a:r>
              <a:rPr lang="en-US" i="1" dirty="0"/>
              <a:t>Common Sense Education</a:t>
            </a:r>
            <a:r>
              <a:rPr lang="en-US" dirty="0"/>
              <a:t>. Retrieved from </a:t>
            </a:r>
            <a:r>
              <a:rPr lang="en-US" dirty="0">
                <a:hlinkClick r:id="rId4"/>
              </a:rPr>
              <a:t>https://www.commonsense.org/education/blog/great-minecraft-lesson-plans</a:t>
            </a:r>
            <a:r>
              <a:rPr lang="en-US" dirty="0"/>
              <a:t> </a:t>
            </a:r>
          </a:p>
          <a:p>
            <a:r>
              <a:rPr lang="en-US" dirty="0" err="1"/>
              <a:t>Hitner</a:t>
            </a:r>
            <a:r>
              <a:rPr lang="en-US" dirty="0"/>
              <a:t>, M. (2016, April 27). 3D Printing in Education: Beyond STEM.  </a:t>
            </a:r>
            <a:r>
              <a:rPr lang="en-US" i="1" dirty="0" err="1"/>
              <a:t>MatterHackers</a:t>
            </a:r>
            <a:r>
              <a:rPr lang="en-US" dirty="0"/>
              <a:t>. Retrieved from </a:t>
            </a:r>
            <a:r>
              <a:rPr lang="en-US" dirty="0">
                <a:hlinkClick r:id="rId5"/>
              </a:rPr>
              <a:t>https://www.matterhackers.com/articles/3d-printing-in-education-beyond-stem</a:t>
            </a:r>
            <a:r>
              <a:rPr lang="en-US" dirty="0"/>
              <a:t> </a:t>
            </a:r>
          </a:p>
          <a:p>
            <a:r>
              <a:rPr lang="en-US" dirty="0"/>
              <a:t>Kannan, J., &amp; </a:t>
            </a:r>
            <a:r>
              <a:rPr lang="en-US" dirty="0" err="1"/>
              <a:t>Munday</a:t>
            </a:r>
            <a:r>
              <a:rPr lang="en-US" dirty="0"/>
              <a:t>, P. (2014). Student Created Videos in a Spanish Language Course: Promoting Active Learning.</a:t>
            </a:r>
          </a:p>
        </p:txBody>
      </p:sp>
    </p:spTree>
    <p:extLst>
      <p:ext uri="{BB962C8B-B14F-4D97-AF65-F5344CB8AC3E}">
        <p14:creationId xmlns:p14="http://schemas.microsoft.com/office/powerpoint/2010/main" xmlns="" val="1560892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Education References (continued)</a:t>
            </a:r>
          </a:p>
        </p:txBody>
      </p:sp>
      <p:sp>
        <p:nvSpPr>
          <p:cNvPr id="3" name="Content Placeholder 2"/>
          <p:cNvSpPr>
            <a:spLocks noGrp="1"/>
          </p:cNvSpPr>
          <p:nvPr>
            <p:ph idx="1"/>
          </p:nvPr>
        </p:nvSpPr>
        <p:spPr/>
        <p:txBody>
          <a:bodyPr>
            <a:normAutofit fontScale="92500" lnSpcReduction="10000"/>
          </a:bodyPr>
          <a:lstStyle/>
          <a:p>
            <a:r>
              <a:rPr lang="en-US" dirty="0"/>
              <a:t>Patel, A. (2014, December 26).  15 Uses for the </a:t>
            </a:r>
            <a:r>
              <a:rPr lang="en-US" dirty="0" err="1"/>
              <a:t>Swivl</a:t>
            </a:r>
            <a:r>
              <a:rPr lang="en-US" dirty="0"/>
              <a:t>. The </a:t>
            </a:r>
            <a:r>
              <a:rPr lang="en-US" dirty="0" err="1"/>
              <a:t>CoolCatTeacher</a:t>
            </a:r>
            <a:r>
              <a:rPr lang="en-US" dirty="0"/>
              <a:t> Blog. Retrieved from </a:t>
            </a:r>
            <a:r>
              <a:rPr lang="en-US" dirty="0">
                <a:hlinkClick r:id="rId2"/>
              </a:rPr>
              <a:t>http://www.coolcatteacher.com/15-uses-swivl/?nabe=6224726523641856:1&amp;utm_referrer=https%3A%2F%2Fwww.google.com%2F</a:t>
            </a:r>
            <a:r>
              <a:rPr lang="en-US" dirty="0"/>
              <a:t> </a:t>
            </a:r>
          </a:p>
          <a:p>
            <a:r>
              <a:rPr lang="en-US" dirty="0"/>
              <a:t>Petrov, A. (2014). </a:t>
            </a:r>
            <a:r>
              <a:rPr lang="en-US" i="1" dirty="0"/>
              <a:t>Using Minecraft in Education: A Qualitative Study on Benefits and Challenges of Game-Based Education</a:t>
            </a:r>
            <a:r>
              <a:rPr lang="en-US" dirty="0"/>
              <a:t> (Doctoral dissertation, University of Toronto).</a:t>
            </a:r>
          </a:p>
          <a:p>
            <a:r>
              <a:rPr lang="en-US" dirty="0"/>
              <a:t>U.S. Department of Education. (</a:t>
            </a:r>
            <a:r>
              <a:rPr lang="en-US" dirty="0" err="1"/>
              <a:t>n.d.</a:t>
            </a:r>
            <a:r>
              <a:rPr lang="en-US" dirty="0"/>
              <a:t>). Use of Technology in Teaching and Learning. Retrieved from </a:t>
            </a:r>
            <a:r>
              <a:rPr lang="en-US" dirty="0">
                <a:hlinkClick r:id="rId3"/>
              </a:rPr>
              <a:t>https://www.ed.gov/oii-news/use-technology-teaching-and-learning</a:t>
            </a:r>
            <a:r>
              <a:rPr lang="en-US" dirty="0"/>
              <a:t>  </a:t>
            </a:r>
          </a:p>
          <a:p>
            <a:r>
              <a:rPr lang="en-US" dirty="0"/>
              <a:t>Walsh, K. (2015). 8 Examples of Transforming Lessons Through the SAMR Cycle. </a:t>
            </a:r>
            <a:r>
              <a:rPr lang="en-US" dirty="0" err="1"/>
              <a:t>EmergingEdTech</a:t>
            </a:r>
            <a:r>
              <a:rPr lang="en-US" dirty="0"/>
              <a:t>. Retrieved from </a:t>
            </a:r>
            <a:r>
              <a:rPr lang="en-US" dirty="0">
                <a:hlinkClick r:id="rId4"/>
              </a:rPr>
              <a:t>http://www.emergingedtech.com/2015/04/examples-of-transforming-lessons-through-samr/</a:t>
            </a:r>
            <a:r>
              <a:rPr lang="en-US" dirty="0"/>
              <a:t>  </a:t>
            </a:r>
          </a:p>
          <a:p>
            <a:r>
              <a:rPr lang="en-US" dirty="0" err="1"/>
              <a:t>WestEd</a:t>
            </a:r>
            <a:r>
              <a:rPr lang="en-US" dirty="0"/>
              <a:t>. (</a:t>
            </a:r>
            <a:r>
              <a:rPr lang="en-US" dirty="0" err="1"/>
              <a:t>n.d.</a:t>
            </a:r>
            <a:r>
              <a:rPr lang="en-US" dirty="0"/>
              <a:t>). Google Earth in the Classroom. Retrieved from </a:t>
            </a:r>
            <a:r>
              <a:rPr lang="en-US" dirty="0">
                <a:hlinkClick r:id="rId5"/>
              </a:rPr>
              <a:t>https://static.googleusercontent.com/media/www.google.com/en//educators/activities/pdfs_GTA/CribSheet.Earth5.pdf</a:t>
            </a:r>
            <a:r>
              <a:rPr lang="en-US" dirty="0"/>
              <a:t> </a:t>
            </a:r>
          </a:p>
          <a:p>
            <a:endParaRPr lang="en-US" dirty="0"/>
          </a:p>
        </p:txBody>
      </p:sp>
    </p:spTree>
    <p:extLst>
      <p:ext uri="{BB962C8B-B14F-4D97-AF65-F5344CB8AC3E}">
        <p14:creationId xmlns:p14="http://schemas.microsoft.com/office/powerpoint/2010/main" xmlns="" val="2619653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377" y="327804"/>
            <a:ext cx="10131425" cy="668388"/>
          </a:xfrm>
        </p:spPr>
        <p:txBody>
          <a:bodyPr/>
          <a:lstStyle/>
          <a:p>
            <a:r>
              <a:rPr lang="en-US" dirty="0"/>
              <a:t>Higher education references</a:t>
            </a:r>
          </a:p>
        </p:txBody>
      </p:sp>
      <p:sp>
        <p:nvSpPr>
          <p:cNvPr id="3" name="TextBox 2"/>
          <p:cNvSpPr txBox="1"/>
          <p:nvPr/>
        </p:nvSpPr>
        <p:spPr>
          <a:xfrm>
            <a:off x="776377" y="1138687"/>
            <a:ext cx="10900613" cy="5355312"/>
          </a:xfrm>
          <a:prstGeom prst="rect">
            <a:avLst/>
          </a:prstGeom>
          <a:noFill/>
        </p:spPr>
        <p:txBody>
          <a:bodyPr wrap="none" rtlCol="0">
            <a:spAutoFit/>
          </a:bodyPr>
          <a:lstStyle/>
          <a:p>
            <a:r>
              <a:rPr lang="en-US" dirty="0"/>
              <a:t>Kirby, L. (2015). Think flipping the classroom Isn’t for you? Check out the hard data before making any decisions.</a:t>
            </a:r>
          </a:p>
          <a:p>
            <a:r>
              <a:rPr lang="en-US" dirty="0"/>
              <a:t>Retrieved from </a:t>
            </a:r>
            <a:r>
              <a:rPr lang="en-US" u="sng" dirty="0">
                <a:hlinkClick r:id="rId2"/>
              </a:rPr>
              <a:t>http://www.mheducation.com/highered/ideas/educator/think-flipping-the-classroom-isnt-for-you-</a:t>
            </a:r>
          </a:p>
          <a:p>
            <a:r>
              <a:rPr lang="en-US" u="sng" dirty="0">
                <a:hlinkClick r:id="rId2"/>
              </a:rPr>
              <a:t>check-out-the-hard-data-before-making-any-decisions.html</a:t>
            </a:r>
            <a:endParaRPr lang="en-US" dirty="0"/>
          </a:p>
          <a:p>
            <a:r>
              <a:rPr lang="en-US" dirty="0"/>
              <a:t> </a:t>
            </a:r>
          </a:p>
          <a:p>
            <a:r>
              <a:rPr lang="en-US" dirty="0"/>
              <a:t>Levin, D. (2016). Five reasons to value technology in higher education. Retrieved from </a:t>
            </a:r>
          </a:p>
          <a:p>
            <a:r>
              <a:rPr lang="en-US" u="sng" dirty="0">
                <a:hlinkClick r:id="rId3"/>
              </a:rPr>
              <a:t>https://www.linkedin.com/pulse/five-reasons-value-technology-higher-education-david-levin</a:t>
            </a:r>
            <a:r>
              <a:rPr lang="en-US" dirty="0"/>
              <a:t> </a:t>
            </a:r>
          </a:p>
          <a:p>
            <a:r>
              <a:rPr lang="en-US" dirty="0"/>
              <a:t> </a:t>
            </a:r>
          </a:p>
          <a:p>
            <a:r>
              <a:rPr lang="en-US" dirty="0"/>
              <a:t>Lucas, H. (2016). The higher education technology paradox. Retrieved from </a:t>
            </a:r>
          </a:p>
          <a:p>
            <a:r>
              <a:rPr lang="en-US" u="sng" dirty="0">
                <a:hlinkClick r:id="rId4"/>
              </a:rPr>
              <a:t>http://www.edtechmagazine.com/higher/article/2016/05/higher-education-technology-paradox</a:t>
            </a:r>
            <a:endParaRPr lang="en-US" dirty="0"/>
          </a:p>
          <a:p>
            <a:r>
              <a:rPr lang="en-US" dirty="0"/>
              <a:t> </a:t>
            </a:r>
          </a:p>
          <a:p>
            <a:r>
              <a:rPr lang="en-US" dirty="0" err="1"/>
              <a:t>MediSIM</a:t>
            </a:r>
            <a:r>
              <a:rPr lang="en-US" dirty="0"/>
              <a:t> (2017). </a:t>
            </a:r>
            <a:r>
              <a:rPr lang="en-US" dirty="0" err="1"/>
              <a:t>MediSIM</a:t>
            </a:r>
            <a:r>
              <a:rPr lang="en-US" dirty="0"/>
              <a:t>. Retrieved from </a:t>
            </a:r>
            <a:r>
              <a:rPr lang="en-US" u="sng" dirty="0">
                <a:hlinkClick r:id="rId5"/>
              </a:rPr>
              <a:t>http://www.etc.cmu.edu/projects/medisim/</a:t>
            </a:r>
            <a:endParaRPr lang="en-US" dirty="0"/>
          </a:p>
          <a:p>
            <a:r>
              <a:rPr lang="en-US" dirty="0"/>
              <a:t> </a:t>
            </a:r>
          </a:p>
          <a:p>
            <a:r>
              <a:rPr lang="en-US" dirty="0"/>
              <a:t>Microsoft HoloLens (2017). Microsoft HoloLens: Partner spotlight with Case Western Reserve University (video).  </a:t>
            </a:r>
          </a:p>
          <a:p>
            <a:r>
              <a:rPr lang="en-US" dirty="0"/>
              <a:t>Retrieved from </a:t>
            </a:r>
            <a:r>
              <a:rPr lang="en-US" u="sng" dirty="0">
                <a:hlinkClick r:id="rId6"/>
              </a:rPr>
              <a:t>https://www.youtube.com/watch?v=SKpKlh1-en0</a:t>
            </a:r>
            <a:r>
              <a:rPr lang="en-US" dirty="0"/>
              <a:t> </a:t>
            </a:r>
          </a:p>
          <a:p>
            <a:r>
              <a:rPr lang="en-US" dirty="0"/>
              <a:t> </a:t>
            </a:r>
          </a:p>
          <a:p>
            <a:r>
              <a:rPr lang="en-US" dirty="0" err="1"/>
              <a:t>Rybard</a:t>
            </a:r>
            <a:r>
              <a:rPr lang="en-US" dirty="0"/>
              <a:t>, R. (2013) Massive (but not open). Retrieved from </a:t>
            </a:r>
          </a:p>
          <a:p>
            <a:r>
              <a:rPr lang="en-US" u="sng" dirty="0">
                <a:hlinkClick r:id="rId7"/>
              </a:rPr>
              <a:t>https://www.insidehighered.com/news/2013/05/14/georgia-tech-and-udacity-roll-out-</a:t>
            </a:r>
          </a:p>
          <a:p>
            <a:r>
              <a:rPr lang="en-US" u="sng" dirty="0">
                <a:hlinkClick r:id="rId7"/>
              </a:rPr>
              <a:t>massive-new-low-cost-degree-program#sthash.vL7pJ7SD.dpbs</a:t>
            </a:r>
            <a:r>
              <a:rPr lang="en-US" dirty="0"/>
              <a:t> </a:t>
            </a:r>
          </a:p>
          <a:p>
            <a:r>
              <a:rPr lang="en-US" dirty="0"/>
              <a:t> </a:t>
            </a:r>
          </a:p>
        </p:txBody>
      </p:sp>
    </p:spTree>
    <p:extLst>
      <p:ext uri="{BB962C8B-B14F-4D97-AF65-F5344CB8AC3E}">
        <p14:creationId xmlns:p14="http://schemas.microsoft.com/office/powerpoint/2010/main" xmlns="" val="443647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377" y="327804"/>
            <a:ext cx="10131425" cy="668388"/>
          </a:xfrm>
        </p:spPr>
        <p:txBody>
          <a:bodyPr/>
          <a:lstStyle/>
          <a:p>
            <a:r>
              <a:rPr lang="en-US" dirty="0"/>
              <a:t>Higher education references (continued)</a:t>
            </a:r>
          </a:p>
        </p:txBody>
      </p:sp>
      <p:sp>
        <p:nvSpPr>
          <p:cNvPr id="3" name="TextBox 2"/>
          <p:cNvSpPr txBox="1"/>
          <p:nvPr/>
        </p:nvSpPr>
        <p:spPr>
          <a:xfrm>
            <a:off x="776377" y="1138687"/>
            <a:ext cx="11446339" cy="4801314"/>
          </a:xfrm>
          <a:prstGeom prst="rect">
            <a:avLst/>
          </a:prstGeom>
          <a:noFill/>
        </p:spPr>
        <p:txBody>
          <a:bodyPr wrap="none" rtlCol="0">
            <a:spAutoFit/>
          </a:bodyPr>
          <a:lstStyle/>
          <a:p>
            <a:r>
              <a:rPr lang="en-US" dirty="0" err="1"/>
              <a:t>Straumsheim</a:t>
            </a:r>
            <a:r>
              <a:rPr lang="en-US" dirty="0"/>
              <a:t>, C. (2015a). MOOCs for (a year’s) credit. Retrieved from </a:t>
            </a:r>
          </a:p>
          <a:p>
            <a:r>
              <a:rPr lang="en-US" u="sng" dirty="0">
                <a:hlinkClick r:id="rId2"/>
              </a:rPr>
              <a:t>https://www.insidehighered.com/news/2015/04/23/arizona-state-edx-team-offer-freshman-year-online-through-moocs</a:t>
            </a:r>
            <a:endParaRPr lang="en-US" dirty="0"/>
          </a:p>
          <a:p>
            <a:r>
              <a:rPr lang="en-US" dirty="0"/>
              <a:t> </a:t>
            </a:r>
          </a:p>
          <a:p>
            <a:r>
              <a:rPr lang="en-US" dirty="0" err="1"/>
              <a:t>Straumsheim</a:t>
            </a:r>
            <a:r>
              <a:rPr lang="en-US" dirty="0"/>
              <a:t>, C. (2015b). MIT’s new model. Retrieved from </a:t>
            </a:r>
          </a:p>
          <a:p>
            <a:r>
              <a:rPr lang="en-US" u="sng" dirty="0">
                <a:hlinkClick r:id="rId3"/>
              </a:rPr>
              <a:t>https://www.insidehighered.com/news/2015/10/08/massachusetts-institute-technology-</a:t>
            </a:r>
          </a:p>
          <a:p>
            <a:r>
              <a:rPr lang="en-US" u="sng" dirty="0">
                <a:hlinkClick r:id="rId3"/>
              </a:rPr>
              <a:t>launch-half-mooc-half-person-masters-degree</a:t>
            </a:r>
            <a:r>
              <a:rPr lang="en-US" dirty="0"/>
              <a:t> </a:t>
            </a:r>
          </a:p>
          <a:p>
            <a:r>
              <a:rPr lang="en-US" dirty="0"/>
              <a:t> </a:t>
            </a:r>
          </a:p>
          <a:p>
            <a:r>
              <a:rPr lang="en-US" dirty="0"/>
              <a:t>SUNY Open Educational Resources Services (</a:t>
            </a:r>
            <a:r>
              <a:rPr lang="en-US" dirty="0" err="1"/>
              <a:t>n.d.</a:t>
            </a:r>
            <a:r>
              <a:rPr lang="en-US" dirty="0"/>
              <a:t>) Retrieved from </a:t>
            </a:r>
            <a:r>
              <a:rPr lang="en-US" u="sng" dirty="0">
                <a:hlinkClick r:id="rId4"/>
              </a:rPr>
              <a:t>http://textbooks.opensuny.org/suny-oer-services/</a:t>
            </a:r>
            <a:r>
              <a:rPr lang="en-US" dirty="0"/>
              <a:t> </a:t>
            </a:r>
          </a:p>
          <a:p>
            <a:r>
              <a:rPr lang="en-US" dirty="0"/>
              <a:t> </a:t>
            </a:r>
          </a:p>
          <a:p>
            <a:r>
              <a:rPr lang="en-US" dirty="0"/>
              <a:t>Tucker, C. (2012). Flipped classroom: Beyond the videos. Retrieved from </a:t>
            </a:r>
          </a:p>
          <a:p>
            <a:r>
              <a:rPr lang="en-US" u="sng" dirty="0">
                <a:hlinkClick r:id="rId5"/>
              </a:rPr>
              <a:t>http://catlintucker.com/2012/04/flipped-classroom-beyond-the-videos/</a:t>
            </a:r>
            <a:endParaRPr lang="en-US" dirty="0"/>
          </a:p>
          <a:p>
            <a:r>
              <a:rPr lang="en-US" dirty="0"/>
              <a:t> </a:t>
            </a:r>
          </a:p>
          <a:p>
            <a:r>
              <a:rPr lang="en-US" dirty="0"/>
              <a:t>Watkins, D. (2017) How the University of Hawaii is solving today’s higher </a:t>
            </a:r>
            <a:r>
              <a:rPr lang="en-US" dirty="0" err="1"/>
              <a:t>ed</a:t>
            </a:r>
            <a:r>
              <a:rPr lang="en-US" dirty="0"/>
              <a:t> problems. Retrieved from </a:t>
            </a:r>
          </a:p>
          <a:p>
            <a:r>
              <a:rPr lang="en-US" u="sng" dirty="0">
                <a:hlinkClick r:id="rId6"/>
              </a:rPr>
              <a:t>https://opensource.com/article/17/2/interview-education-billy-meinke</a:t>
            </a:r>
            <a:r>
              <a:rPr lang="en-US" dirty="0"/>
              <a:t> </a:t>
            </a:r>
          </a:p>
          <a:p>
            <a:r>
              <a:rPr lang="en-US" dirty="0"/>
              <a:t> </a:t>
            </a:r>
          </a:p>
          <a:p>
            <a:r>
              <a:rPr lang="en-US" dirty="0"/>
              <a:t> </a:t>
            </a:r>
          </a:p>
          <a:p>
            <a:r>
              <a:rPr lang="en-US" dirty="0"/>
              <a:t> </a:t>
            </a:r>
          </a:p>
        </p:txBody>
      </p:sp>
    </p:spTree>
    <p:extLst>
      <p:ext uri="{BB962C8B-B14F-4D97-AF65-F5344CB8AC3E}">
        <p14:creationId xmlns:p14="http://schemas.microsoft.com/office/powerpoint/2010/main" xmlns="" val="79278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Educational  Resources for Special Education</a:t>
            </a:r>
          </a:p>
        </p:txBody>
      </p:sp>
      <p:sp>
        <p:nvSpPr>
          <p:cNvPr id="6" name="Rectangle 5"/>
          <p:cNvSpPr/>
          <p:nvPr/>
        </p:nvSpPr>
        <p:spPr>
          <a:xfrm>
            <a:off x="3048000" y="-2157144"/>
            <a:ext cx="6096000" cy="8679299"/>
          </a:xfrm>
          <a:prstGeom prst="rect">
            <a:avLst/>
          </a:prstGeom>
        </p:spPr>
        <p:txBody>
          <a:bodyPr>
            <a:spAutoFit/>
          </a:bodyPr>
          <a:lstStyle/>
          <a:p>
            <a:pPr lvl="0" defTabSz="914400" fontAlgn="base">
              <a:spcBef>
                <a:spcPct val="0"/>
              </a:spcBef>
              <a:spcAft>
                <a:spcPct val="0"/>
              </a:spcAft>
            </a:pPr>
            <a:endParaRPr lang="en-US" dirty="0">
              <a:latin typeface="Calibri" pitchFamily="34" charset="0"/>
              <a:ea typeface="Calibri" pitchFamily="34" charset="0"/>
              <a:cs typeface="Times New Roman" pitchFamily="18" charset="0"/>
            </a:endParaRPr>
          </a:p>
          <a:p>
            <a:pPr lvl="0" defTabSz="914400" fontAlgn="base">
              <a:spcBef>
                <a:spcPct val="0"/>
              </a:spcBef>
              <a:spcAft>
                <a:spcPct val="0"/>
              </a:spcAft>
            </a:pPr>
            <a:endParaRPr lang="en-US" dirty="0">
              <a:latin typeface="Calibri" pitchFamily="34" charset="0"/>
              <a:ea typeface="Calibri" pitchFamily="34" charset="0"/>
              <a:cs typeface="Times New Roman" pitchFamily="18" charset="0"/>
            </a:endParaRPr>
          </a:p>
          <a:p>
            <a:pPr lvl="0" defTabSz="914400" fontAlgn="base">
              <a:spcBef>
                <a:spcPct val="0"/>
              </a:spcBef>
              <a:spcAft>
                <a:spcPct val="0"/>
              </a:spcAft>
            </a:pPr>
            <a:endParaRPr lang="en-US" dirty="0">
              <a:latin typeface="Calibri" pitchFamily="34" charset="0"/>
              <a:ea typeface="Calibri" pitchFamily="34" charset="0"/>
              <a:cs typeface="Times New Roman" pitchFamily="18" charset="0"/>
            </a:endParaRPr>
          </a:p>
          <a:p>
            <a:pPr lvl="0" defTabSz="914400" fontAlgn="base">
              <a:spcBef>
                <a:spcPct val="0"/>
              </a:spcBef>
              <a:spcAft>
                <a:spcPct val="0"/>
              </a:spcAft>
            </a:pPr>
            <a:endParaRPr lang="en-US" dirty="0">
              <a:latin typeface="Calibri" pitchFamily="34" charset="0"/>
              <a:ea typeface="Calibri" pitchFamily="34" charset="0"/>
              <a:cs typeface="Times New Roman" pitchFamily="18" charset="0"/>
            </a:endParaRPr>
          </a:p>
          <a:p>
            <a:pPr lvl="0" defTabSz="914400" fontAlgn="base">
              <a:spcBef>
                <a:spcPct val="0"/>
              </a:spcBef>
              <a:spcAft>
                <a:spcPct val="0"/>
              </a:spcAft>
            </a:pPr>
            <a:endParaRPr lang="en-US" dirty="0">
              <a:latin typeface="Calibri" pitchFamily="34" charset="0"/>
              <a:ea typeface="Calibri" pitchFamily="34" charset="0"/>
              <a:cs typeface="Times New Roman" pitchFamily="18" charset="0"/>
            </a:endParaRPr>
          </a:p>
          <a:p>
            <a:pPr lvl="0" defTabSz="914400" fontAlgn="base">
              <a:spcBef>
                <a:spcPct val="0"/>
              </a:spcBef>
              <a:spcAft>
                <a:spcPct val="0"/>
              </a:spcAft>
            </a:pPr>
            <a:endParaRPr lang="en-US" dirty="0">
              <a:latin typeface="Calibri" pitchFamily="34" charset="0"/>
              <a:ea typeface="Calibri" pitchFamily="34" charset="0"/>
              <a:cs typeface="Times New Roman" pitchFamily="18" charset="0"/>
            </a:endParaRPr>
          </a:p>
          <a:p>
            <a:pPr lvl="0" defTabSz="914400" fontAlgn="base">
              <a:spcBef>
                <a:spcPct val="0"/>
              </a:spcBef>
              <a:spcAft>
                <a:spcPct val="0"/>
              </a:spcAft>
            </a:pPr>
            <a:endParaRPr lang="en-US" dirty="0">
              <a:latin typeface="Calibri" pitchFamily="34" charset="0"/>
              <a:ea typeface="Calibri" pitchFamily="34" charset="0"/>
              <a:cs typeface="Times New Roman" pitchFamily="18" charset="0"/>
            </a:endParaRPr>
          </a:p>
          <a:p>
            <a:pPr lvl="0" defTabSz="914400" fontAlgn="base">
              <a:spcBef>
                <a:spcPct val="0"/>
              </a:spcBef>
              <a:spcAft>
                <a:spcPct val="0"/>
              </a:spcAft>
            </a:pPr>
            <a:endParaRPr lang="en-US" dirty="0">
              <a:latin typeface="Calibri" pitchFamily="34" charset="0"/>
              <a:ea typeface="Calibri" pitchFamily="34" charset="0"/>
              <a:cs typeface="Times New Roman" pitchFamily="18" charset="0"/>
            </a:endParaRPr>
          </a:p>
          <a:p>
            <a:pPr lvl="0" defTabSz="914400" fontAlgn="base">
              <a:spcBef>
                <a:spcPct val="0"/>
              </a:spcBef>
              <a:spcAft>
                <a:spcPct val="0"/>
              </a:spcAft>
            </a:pPr>
            <a:endParaRPr lang="en-US" dirty="0">
              <a:latin typeface="Calibri" pitchFamily="34" charset="0"/>
              <a:ea typeface="Calibri" pitchFamily="34" charset="0"/>
              <a:cs typeface="Times New Roman" pitchFamily="18" charset="0"/>
            </a:endParaRPr>
          </a:p>
          <a:p>
            <a:pPr lvl="0" defTabSz="914400" fontAlgn="base">
              <a:spcBef>
                <a:spcPct val="0"/>
              </a:spcBef>
              <a:spcAft>
                <a:spcPct val="0"/>
              </a:spcAft>
            </a:pPr>
            <a:endParaRPr lang="en-US" dirty="0">
              <a:latin typeface="Calibri" pitchFamily="34" charset="0"/>
              <a:ea typeface="Calibri" pitchFamily="34" charset="0"/>
              <a:cs typeface="Times New Roman" pitchFamily="18" charset="0"/>
            </a:endParaRPr>
          </a:p>
          <a:p>
            <a:pPr lvl="0" defTabSz="914400" fontAlgn="base">
              <a:spcBef>
                <a:spcPct val="0"/>
              </a:spcBef>
              <a:spcAft>
                <a:spcPct val="0"/>
              </a:spcAft>
            </a:pPr>
            <a:endParaRPr lang="en-US" dirty="0">
              <a:latin typeface="Calibri" pitchFamily="34" charset="0"/>
              <a:ea typeface="Calibri" pitchFamily="34" charset="0"/>
              <a:cs typeface="Times New Roman" pitchFamily="18" charset="0"/>
            </a:endParaRPr>
          </a:p>
          <a:p>
            <a:pPr lvl="0" defTabSz="914400" fontAlgn="base">
              <a:spcBef>
                <a:spcPct val="0"/>
              </a:spcBef>
              <a:spcAft>
                <a:spcPct val="0"/>
              </a:spcAft>
            </a:pPr>
            <a:endParaRPr lang="en-US" dirty="0">
              <a:latin typeface="Calibri" pitchFamily="34" charset="0"/>
              <a:ea typeface="Calibri" pitchFamily="34" charset="0"/>
              <a:cs typeface="Times New Roman" pitchFamily="18" charset="0"/>
            </a:endParaRPr>
          </a:p>
          <a:p>
            <a:pPr lvl="0" defTabSz="914400" fontAlgn="base">
              <a:spcBef>
                <a:spcPct val="0"/>
              </a:spcBef>
              <a:spcAft>
                <a:spcPct val="0"/>
              </a:spcAft>
            </a:pPr>
            <a:endParaRPr lang="en-US" dirty="0">
              <a:latin typeface="Calibri" pitchFamily="34" charset="0"/>
              <a:ea typeface="Calibri" pitchFamily="34" charset="0"/>
              <a:cs typeface="Times New Roman" pitchFamily="18" charset="0"/>
            </a:endParaRPr>
          </a:p>
          <a:p>
            <a:pPr lvl="0" defTabSz="914400" fontAlgn="base">
              <a:spcBef>
                <a:spcPct val="0"/>
              </a:spcBef>
              <a:spcAft>
                <a:spcPct val="0"/>
              </a:spcAft>
            </a:pPr>
            <a:endParaRPr lang="en-US" dirty="0">
              <a:latin typeface="Calibri" pitchFamily="34" charset="0"/>
              <a:ea typeface="Calibri" pitchFamily="34" charset="0"/>
              <a:cs typeface="Times New Roman" pitchFamily="18" charset="0"/>
            </a:endParaRPr>
          </a:p>
          <a:p>
            <a:pPr lvl="0" defTabSz="914400" fontAlgn="base">
              <a:spcBef>
                <a:spcPct val="0"/>
              </a:spcBef>
              <a:spcAft>
                <a:spcPct val="0"/>
              </a:spcAft>
            </a:pPr>
            <a:r>
              <a:rPr lang="en-US" dirty="0">
                <a:latin typeface="Calibri" pitchFamily="34" charset="0"/>
                <a:ea typeface="Calibri" pitchFamily="34" charset="0"/>
                <a:cs typeface="Times New Roman" pitchFamily="18" charset="0"/>
              </a:rPr>
              <a:t>Assistive Technology: A Parent’s Guide, IBM Training Guide, 1991, retrieved from </a:t>
            </a:r>
            <a:r>
              <a:rPr lang="en-US" dirty="0">
                <a:latin typeface="Calibri" pitchFamily="34" charset="0"/>
                <a:ea typeface="Calibri" pitchFamily="34" charset="0"/>
                <a:cs typeface="Times New Roman" pitchFamily="18" charset="0"/>
                <a:hlinkClick r:id="rId2"/>
              </a:rPr>
              <a:t>http://www.disabilityrightsca.org/pubs/Assistive_Technology_Parents_Guide.pdf</a:t>
            </a:r>
            <a:endParaRPr lang="en-US" sz="1200" dirty="0">
              <a:latin typeface="Arial" pitchFamily="34" charset="0"/>
              <a:cs typeface="Arial" pitchFamily="34" charset="0"/>
            </a:endParaRPr>
          </a:p>
          <a:p>
            <a:pPr lvl="0" defTabSz="914400" eaLnBrk="0" fontAlgn="base" hangingPunct="0">
              <a:spcBef>
                <a:spcPct val="0"/>
              </a:spcBef>
              <a:spcAft>
                <a:spcPct val="0"/>
              </a:spcAft>
            </a:pPr>
            <a:endParaRPr lang="en-US" dirty="0">
              <a:latin typeface="Calibri" pitchFamily="34" charset="0"/>
              <a:ea typeface="Calibri" pitchFamily="34" charset="0"/>
              <a:cs typeface="Times New Roman" pitchFamily="18" charset="0"/>
            </a:endParaRPr>
          </a:p>
          <a:p>
            <a:pPr lvl="0" defTabSz="914400" eaLnBrk="0" fontAlgn="base" hangingPunct="0">
              <a:spcBef>
                <a:spcPct val="0"/>
              </a:spcBef>
              <a:spcAft>
                <a:spcPct val="0"/>
              </a:spcAft>
            </a:pPr>
            <a:r>
              <a:rPr lang="en-US" dirty="0">
                <a:latin typeface="Calibri" pitchFamily="34" charset="0"/>
                <a:ea typeface="Calibri" pitchFamily="34" charset="0"/>
                <a:cs typeface="Times New Roman" pitchFamily="18" charset="0"/>
              </a:rPr>
              <a:t>IDEA / Special Education retrieved from </a:t>
            </a:r>
            <a:r>
              <a:rPr lang="en-US" dirty="0">
                <a:latin typeface="Calibri" pitchFamily="34" charset="0"/>
                <a:ea typeface="Calibri" pitchFamily="34" charset="0"/>
                <a:cs typeface="Times New Roman" pitchFamily="18" charset="0"/>
                <a:hlinkClick r:id="rId3"/>
              </a:rPr>
              <a:t>http://www.nea.org/specialed</a:t>
            </a:r>
            <a:endParaRPr lang="en-US" sz="1200" dirty="0">
              <a:latin typeface="Arial" pitchFamily="34" charset="0"/>
              <a:cs typeface="Arial" pitchFamily="34" charset="0"/>
            </a:endParaRPr>
          </a:p>
          <a:p>
            <a:pPr lvl="0" defTabSz="914400" eaLnBrk="0" fontAlgn="base" hangingPunct="0">
              <a:spcBef>
                <a:spcPct val="0"/>
              </a:spcBef>
              <a:spcAft>
                <a:spcPct val="0"/>
              </a:spcAft>
            </a:pPr>
            <a:endParaRPr lang="en-US" dirty="0">
              <a:latin typeface="Calibri" pitchFamily="34" charset="0"/>
              <a:ea typeface="Calibri" pitchFamily="34" charset="0"/>
              <a:cs typeface="Times New Roman" pitchFamily="18" charset="0"/>
            </a:endParaRPr>
          </a:p>
          <a:p>
            <a:pPr lvl="0" defTabSz="914400" eaLnBrk="0" fontAlgn="base" hangingPunct="0">
              <a:spcBef>
                <a:spcPct val="0"/>
              </a:spcBef>
              <a:spcAft>
                <a:spcPct val="0"/>
              </a:spcAft>
            </a:pPr>
            <a:r>
              <a:rPr lang="en-US" dirty="0" err="1">
                <a:latin typeface="Calibri" pitchFamily="34" charset="0"/>
                <a:ea typeface="Calibri" pitchFamily="34" charset="0"/>
                <a:cs typeface="Times New Roman" pitchFamily="18" charset="0"/>
              </a:rPr>
              <a:t>Marden</a:t>
            </a:r>
            <a:r>
              <a:rPr lang="en-US" dirty="0">
                <a:latin typeface="Calibri" pitchFamily="34" charset="0"/>
                <a:ea typeface="Calibri" pitchFamily="34" charset="0"/>
                <a:cs typeface="Times New Roman" pitchFamily="18" charset="0"/>
              </a:rPr>
              <a:t>, Jennifer, retrieved from </a:t>
            </a:r>
            <a:r>
              <a:rPr lang="en-US" dirty="0">
                <a:latin typeface="Calibri" pitchFamily="34" charset="0"/>
                <a:ea typeface="Calibri" pitchFamily="34" charset="0"/>
                <a:cs typeface="Times New Roman" pitchFamily="18" charset="0"/>
                <a:hlinkClick r:id="rId4"/>
              </a:rPr>
              <a:t>http://www.specialneeds.com/products-and-services/general-special-needs/special-needs-app-day-pictello</a:t>
            </a:r>
            <a:endParaRPr lang="en-US" sz="1200" dirty="0">
              <a:latin typeface="Arial" pitchFamily="34" charset="0"/>
              <a:cs typeface="Arial" pitchFamily="34" charset="0"/>
            </a:endParaRPr>
          </a:p>
          <a:p>
            <a:pPr lvl="0" defTabSz="914400" eaLnBrk="0" fontAlgn="base" hangingPunct="0">
              <a:spcBef>
                <a:spcPct val="0"/>
              </a:spcBef>
              <a:spcAft>
                <a:spcPct val="0"/>
              </a:spcAft>
            </a:pPr>
            <a:endParaRPr lang="en-US" dirty="0">
              <a:latin typeface="Calibri" pitchFamily="34" charset="0"/>
              <a:ea typeface="Calibri" pitchFamily="34" charset="0"/>
              <a:cs typeface="Times New Roman" pitchFamily="18" charset="0"/>
            </a:endParaRPr>
          </a:p>
          <a:p>
            <a:pPr lvl="0" defTabSz="914400" eaLnBrk="0" fontAlgn="base" hangingPunct="0">
              <a:spcBef>
                <a:spcPct val="0"/>
              </a:spcBef>
              <a:spcAft>
                <a:spcPct val="0"/>
              </a:spcAft>
            </a:pPr>
            <a:r>
              <a:rPr lang="en-US" dirty="0" err="1">
                <a:latin typeface="Calibri" pitchFamily="34" charset="0"/>
                <a:ea typeface="Calibri" pitchFamily="34" charset="0"/>
                <a:cs typeface="Times New Roman" pitchFamily="18" charset="0"/>
              </a:rPr>
              <a:t>Marunczpn</a:t>
            </a:r>
            <a:r>
              <a:rPr lang="en-US" dirty="0">
                <a:latin typeface="Calibri" pitchFamily="34" charset="0"/>
                <a:ea typeface="Calibri" pitchFamily="34" charset="0"/>
                <a:cs typeface="Times New Roman" pitchFamily="18" charset="0"/>
              </a:rPr>
              <a:t>, Mathieu, </a:t>
            </a:r>
            <a:r>
              <a:rPr lang="en-US" dirty="0" err="1">
                <a:latin typeface="Calibri" pitchFamily="34" charset="0"/>
                <a:ea typeface="Calibri" pitchFamily="34" charset="0"/>
                <a:cs typeface="Times New Roman" pitchFamily="18" charset="0"/>
              </a:rPr>
              <a:t>Bookcreator</a:t>
            </a:r>
            <a:r>
              <a:rPr lang="en-US" dirty="0">
                <a:latin typeface="Calibri" pitchFamily="34" charset="0"/>
                <a:ea typeface="Calibri" pitchFamily="34" charset="0"/>
                <a:cs typeface="Times New Roman" pitchFamily="18" charset="0"/>
              </a:rPr>
              <a:t>: Breaking boundaries in Special Education, 27 November, 2013 </a:t>
            </a:r>
            <a:r>
              <a:rPr lang="en-US" dirty="0">
                <a:latin typeface="Calibri" pitchFamily="34" charset="0"/>
                <a:ea typeface="Calibri" pitchFamily="34" charset="0"/>
                <a:cs typeface="Times New Roman" pitchFamily="18" charset="0"/>
                <a:hlinkClick r:id="rId5"/>
              </a:rPr>
              <a:t>http://bookcreator.com/blog/2013/11/book-creator-breaking-boundaries-special-education-2/</a:t>
            </a:r>
            <a:endParaRPr lang="en-US" sz="1200" dirty="0">
              <a:latin typeface="Arial" pitchFamily="34" charset="0"/>
              <a:cs typeface="Arial" pitchFamily="34" charset="0"/>
            </a:endParaRPr>
          </a:p>
          <a:p>
            <a:pPr lvl="0" defTabSz="914400" eaLnBrk="0" fontAlgn="base" hangingPunct="0">
              <a:spcBef>
                <a:spcPct val="0"/>
              </a:spcBef>
              <a:spcAft>
                <a:spcPct val="0"/>
              </a:spcAft>
            </a:pPr>
            <a:endParaRPr lang="en-US" dirty="0">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xmlns="" val="1817903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0" y="-713303"/>
            <a:ext cx="6096000" cy="9971961"/>
          </a:xfrm>
          <a:prstGeom prst="rect">
            <a:avLst/>
          </a:prstGeom>
        </p:spPr>
        <p:txBody>
          <a:bodyPr>
            <a:spAutoFit/>
          </a:bodyPr>
          <a:lstStyle/>
          <a:p>
            <a:pPr lvl="0" defTabSz="914400" eaLnBrk="0" fontAlgn="base" hangingPunct="0">
              <a:spcBef>
                <a:spcPct val="0"/>
              </a:spcBef>
              <a:spcAft>
                <a:spcPct val="0"/>
              </a:spcAft>
            </a:pPr>
            <a:endParaRPr lang="en-US" dirty="0">
              <a:latin typeface="Calibri" pitchFamily="34" charset="0"/>
              <a:ea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Calibri" pitchFamily="34" charset="0"/>
              <a:cs typeface="Times New Roman" pitchFamily="18" charset="0"/>
            </a:endParaRPr>
          </a:p>
          <a:p>
            <a:pPr lvl="0" defTabSz="914400" eaLnBrk="0" fontAlgn="base" hangingPunct="0">
              <a:spcBef>
                <a:spcPct val="0"/>
              </a:spcBef>
              <a:spcAft>
                <a:spcPct val="0"/>
              </a:spcAft>
            </a:pPr>
            <a:endParaRPr lang="en-US" sz="1200" dirty="0">
              <a:latin typeface="Arial" pitchFamily="34" charset="0"/>
              <a:cs typeface="Arial" pitchFamily="34" charset="0"/>
            </a:endParaRPr>
          </a:p>
        </p:txBody>
      </p:sp>
      <p:sp>
        <p:nvSpPr>
          <p:cNvPr id="5" name="Rectangle 4"/>
          <p:cNvSpPr/>
          <p:nvPr/>
        </p:nvSpPr>
        <p:spPr>
          <a:xfrm>
            <a:off x="847023" y="1713297"/>
            <a:ext cx="8296977" cy="4524315"/>
          </a:xfrm>
          <a:prstGeom prst="rect">
            <a:avLst/>
          </a:prstGeom>
        </p:spPr>
        <p:txBody>
          <a:bodyPr wrap="square">
            <a:spAutoFit/>
          </a:bodyPr>
          <a:lstStyle/>
          <a:p>
            <a:pPr lvl="0" defTabSz="914400" fontAlgn="base">
              <a:spcBef>
                <a:spcPct val="0"/>
              </a:spcBef>
              <a:spcAft>
                <a:spcPct val="0"/>
              </a:spcAft>
            </a:pPr>
            <a:r>
              <a:rPr lang="en-US" dirty="0">
                <a:latin typeface="Calibri" pitchFamily="34" charset="0"/>
                <a:ea typeface="Calibri" pitchFamily="34" charset="0"/>
                <a:cs typeface="Times New Roman" pitchFamily="18" charset="0"/>
              </a:rPr>
              <a:t>Mc McCollum, Dixie, Nation, Steven, Gunn Sharon, The Effects of Speech to Text Software Application on Expression for Students with Various Disabilities, National Forum of Special Education Journal Volume 25, Number 1, 2014 retrieved from  http://www.nationalforum.com/Electronic%20Journal%20Volumes/McCollum,%20Dixie%20Effects%20of%20a%20Speech-to-Text%20Software%20NFSEJ%20V25%20N1%202014. </a:t>
            </a:r>
            <a:endParaRPr lang="en-US" sz="1200" dirty="0">
              <a:latin typeface="Arial" pitchFamily="34" charset="0"/>
              <a:cs typeface="Arial" pitchFamily="34" charset="0"/>
            </a:endParaRPr>
          </a:p>
          <a:p>
            <a:pPr lvl="0" defTabSz="914400" eaLnBrk="0" fontAlgn="base" hangingPunct="0">
              <a:spcBef>
                <a:spcPct val="0"/>
              </a:spcBef>
              <a:spcAft>
                <a:spcPct val="0"/>
              </a:spcAft>
            </a:pPr>
            <a:endParaRPr lang="en-US" dirty="0">
              <a:latin typeface="Calibri" pitchFamily="34" charset="0"/>
              <a:ea typeface="Calibri" pitchFamily="34" charset="0"/>
              <a:cs typeface="Times New Roman" pitchFamily="18" charset="0"/>
            </a:endParaRPr>
          </a:p>
          <a:p>
            <a:pPr lvl="0" defTabSz="914400" eaLnBrk="0" fontAlgn="base" hangingPunct="0">
              <a:spcBef>
                <a:spcPct val="0"/>
              </a:spcBef>
              <a:spcAft>
                <a:spcPct val="0"/>
              </a:spcAft>
            </a:pPr>
            <a:r>
              <a:rPr lang="en-US" dirty="0">
                <a:latin typeface="Calibri" pitchFamily="34" charset="0"/>
                <a:ea typeface="Calibri" pitchFamily="34" charset="0"/>
                <a:cs typeface="Times New Roman" pitchFamily="18" charset="0"/>
              </a:rPr>
              <a:t>Nieves, </a:t>
            </a:r>
            <a:r>
              <a:rPr lang="en-US" dirty="0" err="1">
                <a:latin typeface="Calibri" pitchFamily="34" charset="0"/>
                <a:ea typeface="Calibri" pitchFamily="34" charset="0"/>
                <a:cs typeface="Times New Roman" pitchFamily="18" charset="0"/>
              </a:rPr>
              <a:t>Kathyrn</a:t>
            </a:r>
            <a:r>
              <a:rPr lang="en-US" dirty="0">
                <a:latin typeface="Calibri" pitchFamily="34" charset="0"/>
                <a:ea typeface="Calibri" pitchFamily="34" charset="0"/>
                <a:cs typeface="Times New Roman" pitchFamily="18" charset="0"/>
              </a:rPr>
              <a:t>, Empowering Special Education Students Thru Technology, </a:t>
            </a:r>
            <a:r>
              <a:rPr lang="en-US" dirty="0" err="1">
                <a:latin typeface="Calibri" pitchFamily="34" charset="0"/>
                <a:ea typeface="Calibri" pitchFamily="34" charset="0"/>
                <a:cs typeface="Times New Roman" pitchFamily="18" charset="0"/>
              </a:rPr>
              <a:t>Edutopia</a:t>
            </a:r>
            <a:r>
              <a:rPr lang="en-US" dirty="0">
                <a:latin typeface="Calibri" pitchFamily="34" charset="0"/>
                <a:ea typeface="Calibri" pitchFamily="34" charset="0"/>
                <a:cs typeface="Times New Roman" pitchFamily="18" charset="0"/>
              </a:rPr>
              <a:t>, retrieved from </a:t>
            </a:r>
            <a:r>
              <a:rPr lang="en-US" dirty="0">
                <a:latin typeface="Calibri" pitchFamily="34" charset="0"/>
                <a:ea typeface="Calibri" pitchFamily="34" charset="0"/>
                <a:cs typeface="Times New Roman" pitchFamily="18" charset="0"/>
                <a:hlinkClick r:id="rId2"/>
              </a:rPr>
              <a:t>https://www.edutopia.org/article/empowering-special-education-students-technology-kathryn-nieves</a:t>
            </a:r>
            <a:endParaRPr lang="en-US" sz="1200" dirty="0">
              <a:latin typeface="Arial" pitchFamily="34" charset="0"/>
              <a:cs typeface="Arial" pitchFamily="34" charset="0"/>
            </a:endParaRPr>
          </a:p>
          <a:p>
            <a:pPr lvl="0" defTabSz="914400" eaLnBrk="0" fontAlgn="base" hangingPunct="0">
              <a:spcBef>
                <a:spcPct val="0"/>
              </a:spcBef>
              <a:spcAft>
                <a:spcPct val="0"/>
              </a:spcAft>
            </a:pPr>
            <a:endParaRPr lang="en-US" dirty="0">
              <a:latin typeface="Calibri" pitchFamily="34" charset="0"/>
              <a:ea typeface="Calibri" pitchFamily="34" charset="0"/>
              <a:cs typeface="Times New Roman" pitchFamily="18" charset="0"/>
            </a:endParaRPr>
          </a:p>
          <a:p>
            <a:pPr lvl="0" defTabSz="914400" eaLnBrk="0" fontAlgn="base" hangingPunct="0">
              <a:spcBef>
                <a:spcPct val="0"/>
              </a:spcBef>
              <a:spcAft>
                <a:spcPct val="0"/>
              </a:spcAft>
            </a:pPr>
            <a:r>
              <a:rPr lang="en-US" dirty="0">
                <a:latin typeface="Calibri" pitchFamily="34" charset="0"/>
                <a:ea typeface="Calibri" pitchFamily="34" charset="0"/>
                <a:cs typeface="Times New Roman" pitchFamily="18" charset="0"/>
              </a:rPr>
              <a:t>Roland. ISTE Journal, How Special Education Technology Improves Learning 10/7/2015,https://</a:t>
            </a:r>
            <a:r>
              <a:rPr lang="en-US" dirty="0" err="1">
                <a:latin typeface="Calibri" pitchFamily="34" charset="0"/>
                <a:ea typeface="Calibri" pitchFamily="34" charset="0"/>
                <a:cs typeface="Times New Roman" pitchFamily="18" charset="0"/>
              </a:rPr>
              <a:t>www.iste.org</a:t>
            </a:r>
            <a:r>
              <a:rPr lang="en-US" dirty="0">
                <a:latin typeface="Calibri" pitchFamily="34" charset="0"/>
                <a:ea typeface="Calibri" pitchFamily="34" charset="0"/>
                <a:cs typeface="Times New Roman" pitchFamily="18" charset="0"/>
              </a:rPr>
              <a:t>/explore/</a:t>
            </a:r>
            <a:r>
              <a:rPr lang="en-US" dirty="0" err="1">
                <a:latin typeface="Calibri" pitchFamily="34" charset="0"/>
                <a:ea typeface="Calibri" pitchFamily="34" charset="0"/>
                <a:cs typeface="Times New Roman" pitchFamily="18" charset="0"/>
              </a:rPr>
              <a:t>articleDetail?articleid</a:t>
            </a:r>
            <a:r>
              <a:rPr lang="en-US" dirty="0">
                <a:latin typeface="Calibri" pitchFamily="34" charset="0"/>
                <a:ea typeface="Calibri" pitchFamily="34" charset="0"/>
                <a:cs typeface="Times New Roman" pitchFamily="18" charset="0"/>
              </a:rPr>
              <a:t>=568</a:t>
            </a:r>
            <a:endParaRPr lang="en-US" sz="1200" dirty="0">
              <a:latin typeface="Arial" pitchFamily="34" charset="0"/>
              <a:cs typeface="Arial" pitchFamily="34" charset="0"/>
            </a:endParaRPr>
          </a:p>
          <a:p>
            <a:pPr lvl="0" defTabSz="914400" eaLnBrk="0" fontAlgn="base" hangingPunct="0">
              <a:spcBef>
                <a:spcPct val="0"/>
              </a:spcBef>
              <a:spcAft>
                <a:spcPct val="0"/>
              </a:spcAft>
            </a:pPr>
            <a:r>
              <a:rPr lang="en-US" dirty="0" err="1">
                <a:latin typeface="Calibri" pitchFamily="34" charset="0"/>
                <a:ea typeface="Calibri" pitchFamily="34" charset="0"/>
                <a:cs typeface="Times New Roman" pitchFamily="18" charset="0"/>
              </a:rPr>
              <a:t>Shrock</a:t>
            </a:r>
            <a:r>
              <a:rPr lang="en-US" dirty="0">
                <a:latin typeface="Calibri" pitchFamily="34" charset="0"/>
                <a:ea typeface="Calibri" pitchFamily="34" charset="0"/>
                <a:cs typeface="Times New Roman" pitchFamily="18" charset="0"/>
              </a:rPr>
              <a:t>, Kathy, The Guide to Everything retrieved from </a:t>
            </a:r>
            <a:r>
              <a:rPr lang="en-US" dirty="0">
                <a:latin typeface="Calibri" pitchFamily="34" charset="0"/>
                <a:ea typeface="Calibri" pitchFamily="34" charset="0"/>
                <a:cs typeface="Times New Roman" pitchFamily="18" charset="0"/>
                <a:hlinkClick r:id="rId3"/>
              </a:rPr>
              <a:t>http://www.schrockguide.net/samr.html</a:t>
            </a:r>
            <a:endParaRPr lang="en-US" sz="1200" dirty="0">
              <a:latin typeface="Arial" pitchFamily="34" charset="0"/>
              <a:cs typeface="Arial" pitchFamily="34" charset="0"/>
            </a:endParaRPr>
          </a:p>
          <a:p>
            <a:pPr lvl="0" defTabSz="914400" eaLnBrk="0" fontAlgn="base" hangingPunct="0">
              <a:spcBef>
                <a:spcPct val="0"/>
              </a:spcBef>
              <a:spcAft>
                <a:spcPct val="0"/>
              </a:spcAft>
            </a:pPr>
            <a:endParaRPr lang="en-US" dirty="0">
              <a:latin typeface="Calibri" pitchFamily="34" charset="0"/>
              <a:ea typeface="Calibri" pitchFamily="34" charset="0"/>
              <a:cs typeface="Times New Roman" pitchFamily="18" charset="0"/>
            </a:endParaRPr>
          </a:p>
        </p:txBody>
      </p:sp>
      <p:sp>
        <p:nvSpPr>
          <p:cNvPr id="6" name="Rectangle 5"/>
          <p:cNvSpPr/>
          <p:nvPr/>
        </p:nvSpPr>
        <p:spPr>
          <a:xfrm>
            <a:off x="874135" y="747199"/>
            <a:ext cx="4347729" cy="369332"/>
          </a:xfrm>
          <a:prstGeom prst="rect">
            <a:avLst/>
          </a:prstGeom>
        </p:spPr>
        <p:txBody>
          <a:bodyPr wrap="none">
            <a:spAutoFit/>
          </a:bodyPr>
          <a:lstStyle/>
          <a:p>
            <a:r>
              <a:rPr lang="en-US" dirty="0"/>
              <a:t>Educational Resources for Special Education</a:t>
            </a:r>
          </a:p>
        </p:txBody>
      </p:sp>
    </p:spTree>
    <p:extLst>
      <p:ext uri="{BB962C8B-B14F-4D97-AF65-F5344CB8AC3E}">
        <p14:creationId xmlns:p14="http://schemas.microsoft.com/office/powerpoint/2010/main" xmlns="" val="12477911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413338"/>
            <a:ext cx="6096000" cy="3416320"/>
          </a:xfrm>
          <a:prstGeom prst="rect">
            <a:avLst/>
          </a:prstGeom>
        </p:spPr>
        <p:txBody>
          <a:bodyPr>
            <a:spAutoFit/>
          </a:bodyPr>
          <a:lstStyle/>
          <a:p>
            <a:pPr defTabSz="914400" eaLnBrk="0" fontAlgn="base" hangingPunct="0">
              <a:spcBef>
                <a:spcPct val="0"/>
              </a:spcBef>
              <a:spcAft>
                <a:spcPct val="0"/>
              </a:spcAft>
            </a:pPr>
            <a:r>
              <a:rPr lang="en-US" dirty="0">
                <a:latin typeface="Calibri" pitchFamily="34" charset="0"/>
                <a:ea typeface="Calibri" pitchFamily="34" charset="0"/>
                <a:cs typeface="Times New Roman" pitchFamily="18" charset="0"/>
              </a:rPr>
              <a:t>Speak It Text to Speech, https://itunes.apple.com/us/app/speak-it!-text-to-speech/id308629295?mt=8 </a:t>
            </a:r>
            <a:endParaRPr lang="en-US" sz="1200" dirty="0">
              <a:latin typeface="Arial" pitchFamily="34" charset="0"/>
              <a:cs typeface="Arial" pitchFamily="34" charset="0"/>
            </a:endParaRPr>
          </a:p>
          <a:p>
            <a:pPr lvl="0" defTabSz="914400" eaLnBrk="0" fontAlgn="base" hangingPunct="0">
              <a:spcBef>
                <a:spcPct val="0"/>
              </a:spcBef>
              <a:spcAft>
                <a:spcPct val="0"/>
              </a:spcAft>
            </a:pPr>
            <a:endParaRPr lang="en-US" dirty="0">
              <a:latin typeface="Calibri" pitchFamily="34" charset="0"/>
              <a:ea typeface="Calibri" pitchFamily="34" charset="0"/>
              <a:cs typeface="Times New Roman" pitchFamily="18" charset="0"/>
            </a:endParaRPr>
          </a:p>
          <a:p>
            <a:pPr lvl="0" defTabSz="914400" eaLnBrk="0" fontAlgn="base" hangingPunct="0">
              <a:spcBef>
                <a:spcPct val="0"/>
              </a:spcBef>
              <a:spcAft>
                <a:spcPct val="0"/>
              </a:spcAft>
            </a:pPr>
            <a:r>
              <a:rPr lang="en-US" dirty="0">
                <a:latin typeface="Calibri" pitchFamily="34" charset="0"/>
                <a:ea typeface="Calibri" pitchFamily="34" charset="0"/>
                <a:cs typeface="Times New Roman" pitchFamily="18" charset="0"/>
              </a:rPr>
              <a:t>The </a:t>
            </a:r>
            <a:r>
              <a:rPr lang="en-US" dirty="0" err="1">
                <a:latin typeface="Calibri" pitchFamily="34" charset="0"/>
                <a:ea typeface="Calibri" pitchFamily="34" charset="0"/>
                <a:cs typeface="Times New Roman" pitchFamily="18" charset="0"/>
              </a:rPr>
              <a:t>Padagogy</a:t>
            </a:r>
            <a:r>
              <a:rPr lang="en-US" dirty="0">
                <a:latin typeface="Calibri" pitchFamily="34" charset="0"/>
                <a:ea typeface="Calibri" pitchFamily="34" charset="0"/>
                <a:cs typeface="Times New Roman" pitchFamily="18" charset="0"/>
              </a:rPr>
              <a:t> Wheel, http://www.teachthought.com/uncategorized/the-padagogy-wheel-convergent-thinking-in-learning-technology/#Retrived from the Technology Resource Center of Marin</a:t>
            </a:r>
            <a:endParaRPr lang="en-US" sz="1200" dirty="0">
              <a:latin typeface="Arial" pitchFamily="34" charset="0"/>
              <a:cs typeface="Arial" pitchFamily="34" charset="0"/>
            </a:endParaRPr>
          </a:p>
          <a:p>
            <a:pPr lvl="0" defTabSz="914400" eaLnBrk="0" fontAlgn="base" hangingPunct="0">
              <a:spcBef>
                <a:spcPct val="0"/>
              </a:spcBef>
              <a:spcAft>
                <a:spcPct val="0"/>
              </a:spcAft>
            </a:pPr>
            <a:endParaRPr lang="en-US" dirty="0">
              <a:latin typeface="Calibri" pitchFamily="34" charset="0"/>
              <a:ea typeface="Calibri" pitchFamily="34" charset="0"/>
              <a:cs typeface="Times New Roman" pitchFamily="18" charset="0"/>
            </a:endParaRPr>
          </a:p>
          <a:p>
            <a:pPr lvl="0" defTabSz="914400" eaLnBrk="0" fontAlgn="base" hangingPunct="0">
              <a:spcBef>
                <a:spcPct val="0"/>
              </a:spcBef>
              <a:spcAft>
                <a:spcPct val="0"/>
              </a:spcAft>
            </a:pPr>
            <a:r>
              <a:rPr lang="en-US" dirty="0" err="1">
                <a:latin typeface="Calibri" pitchFamily="34" charset="0"/>
                <a:ea typeface="Calibri" pitchFamily="34" charset="0"/>
                <a:cs typeface="Times New Roman" pitchFamily="18" charset="0"/>
              </a:rPr>
              <a:t>Zorigan</a:t>
            </a:r>
            <a:r>
              <a:rPr lang="en-US" dirty="0">
                <a:latin typeface="Calibri" pitchFamily="34" charset="0"/>
                <a:ea typeface="Calibri" pitchFamily="34" charset="0"/>
                <a:cs typeface="Times New Roman" pitchFamily="18" charset="0"/>
              </a:rPr>
              <a:t>, Kris and Job, Jennifer, How do Special education Students benefit from Technology?  Retrieved from  </a:t>
            </a:r>
            <a:r>
              <a:rPr lang="en-US" u="sng" dirty="0">
                <a:latin typeface="Calibri" pitchFamily="34" charset="0"/>
                <a:ea typeface="Calibri" pitchFamily="34" charset="0"/>
                <a:cs typeface="Times New Roman" pitchFamily="18" charset="0"/>
              </a:rPr>
              <a:t>http://learjnnc.org/lp/pages6917Learn NC </a:t>
            </a:r>
            <a:endParaRPr lang="en-US" sz="1200" dirty="0">
              <a:latin typeface="Arial" pitchFamily="34" charset="0"/>
              <a:cs typeface="Arial" pitchFamily="34" charset="0"/>
            </a:endParaRPr>
          </a:p>
        </p:txBody>
      </p:sp>
      <p:sp>
        <p:nvSpPr>
          <p:cNvPr id="3" name="Rectangle 2"/>
          <p:cNvSpPr/>
          <p:nvPr/>
        </p:nvSpPr>
        <p:spPr>
          <a:xfrm>
            <a:off x="1636296" y="1449843"/>
            <a:ext cx="6989704" cy="369332"/>
          </a:xfrm>
          <a:prstGeom prst="rect">
            <a:avLst/>
          </a:prstGeom>
        </p:spPr>
        <p:txBody>
          <a:bodyPr wrap="square">
            <a:spAutoFit/>
          </a:bodyPr>
          <a:lstStyle/>
          <a:p>
            <a:r>
              <a:rPr lang="en-US" dirty="0"/>
              <a:t>Educational  Resources for Special Education</a:t>
            </a:r>
          </a:p>
        </p:txBody>
      </p:sp>
    </p:spTree>
    <p:extLst>
      <p:ext uri="{BB962C8B-B14F-4D97-AF65-F5344CB8AC3E}">
        <p14:creationId xmlns:p14="http://schemas.microsoft.com/office/powerpoint/2010/main" xmlns="" val="1447692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377" y="620201"/>
            <a:ext cx="10131425" cy="668388"/>
          </a:xfrm>
        </p:spPr>
        <p:txBody>
          <a:bodyPr/>
          <a:lstStyle/>
          <a:p>
            <a:r>
              <a:rPr lang="en-US" dirty="0" err="1"/>
              <a:t>Samr</a:t>
            </a:r>
            <a:r>
              <a:rPr lang="en-US" dirty="0"/>
              <a:t> references</a:t>
            </a:r>
          </a:p>
        </p:txBody>
      </p:sp>
      <p:sp>
        <p:nvSpPr>
          <p:cNvPr id="3" name="TextBox 2"/>
          <p:cNvSpPr txBox="1"/>
          <p:nvPr/>
        </p:nvSpPr>
        <p:spPr>
          <a:xfrm>
            <a:off x="776377" y="1783264"/>
            <a:ext cx="9726124" cy="2585323"/>
          </a:xfrm>
          <a:prstGeom prst="rect">
            <a:avLst/>
          </a:prstGeom>
          <a:noFill/>
        </p:spPr>
        <p:txBody>
          <a:bodyPr wrap="none" rtlCol="0">
            <a:spAutoFit/>
          </a:bodyPr>
          <a:lstStyle/>
          <a:p>
            <a:r>
              <a:rPr lang="en-US" dirty="0"/>
              <a:t>Hamilton, E. R., Rosenberg, J. M., &amp; </a:t>
            </a:r>
            <a:r>
              <a:rPr lang="en-US" dirty="0" err="1"/>
              <a:t>Akcaoglu</a:t>
            </a:r>
            <a:r>
              <a:rPr lang="en-US" dirty="0"/>
              <a:t>, M. (2016). The substitution augmentation modification </a:t>
            </a:r>
          </a:p>
          <a:p>
            <a:r>
              <a:rPr lang="en-US" dirty="0"/>
              <a:t>redefinition (SAMR) model: A critical review and suggestions for its use.</a:t>
            </a:r>
            <a:r>
              <a:rPr lang="en-US" i="1" dirty="0"/>
              <a:t> </a:t>
            </a:r>
            <a:r>
              <a:rPr lang="en-US" i="1" dirty="0" err="1"/>
              <a:t>TechTrends</a:t>
            </a:r>
            <a:r>
              <a:rPr lang="en-US" i="1" dirty="0"/>
              <a:t>, 60</a:t>
            </a:r>
            <a:r>
              <a:rPr lang="en-US" dirty="0"/>
              <a:t>(5), 433-441. </a:t>
            </a:r>
          </a:p>
          <a:p>
            <a:r>
              <a:rPr lang="en-US" dirty="0" err="1"/>
              <a:t>doi:http</a:t>
            </a:r>
            <a:r>
              <a:rPr lang="en-US" dirty="0"/>
              <a:t>://</a:t>
            </a:r>
            <a:r>
              <a:rPr lang="en-US" dirty="0" err="1"/>
              <a:t>dx.doi.org</a:t>
            </a:r>
            <a:r>
              <a:rPr lang="en-US" dirty="0"/>
              <a:t>/10.1007/s11528-016-0091-y</a:t>
            </a:r>
          </a:p>
          <a:p>
            <a:endParaRPr lang="en-US" dirty="0"/>
          </a:p>
          <a:p>
            <a:r>
              <a:rPr lang="en-US" dirty="0" err="1"/>
              <a:t>Puentedura</a:t>
            </a:r>
            <a:r>
              <a:rPr lang="en-US" dirty="0"/>
              <a:t>, R. (2014a). Building transformation: An introduction to the SAMR model [Blog post]. </a:t>
            </a:r>
          </a:p>
          <a:p>
            <a:r>
              <a:rPr lang="en-US" dirty="0"/>
              <a:t>Retrieved from http://</a:t>
            </a:r>
            <a:r>
              <a:rPr lang="en-US" dirty="0" err="1"/>
              <a:t>www.hippasus</a:t>
            </a:r>
            <a:r>
              <a:rPr lang="en-US" dirty="0"/>
              <a:t>. com/</a:t>
            </a:r>
            <a:r>
              <a:rPr lang="en-US" dirty="0" err="1"/>
              <a:t>rrpweblog</a:t>
            </a:r>
            <a:r>
              <a:rPr lang="en-US" dirty="0"/>
              <a:t>/archives/2014/08/22/</a:t>
            </a:r>
            <a:r>
              <a:rPr lang="en-US" dirty="0" err="1"/>
              <a:t>BuildingTransformation</a:t>
            </a:r>
            <a:r>
              <a:rPr lang="en-US" dirty="0"/>
              <a:t>_ </a:t>
            </a:r>
          </a:p>
          <a:p>
            <a:r>
              <a:rPr lang="en-US" dirty="0" err="1"/>
              <a:t>AnIntroductionToSAMR.pdf</a:t>
            </a:r>
            <a:r>
              <a:rPr lang="en-US" dirty="0"/>
              <a:t>.</a:t>
            </a:r>
            <a:br>
              <a:rPr lang="en-US" dirty="0"/>
            </a:br>
            <a:endParaRPr lang="en-US" dirty="0"/>
          </a:p>
          <a:p>
            <a:endParaRPr lang="en-US" dirty="0"/>
          </a:p>
        </p:txBody>
      </p:sp>
    </p:spTree>
    <p:extLst>
      <p:ext uri="{BB962C8B-B14F-4D97-AF65-F5344CB8AC3E}">
        <p14:creationId xmlns:p14="http://schemas.microsoft.com/office/powerpoint/2010/main" xmlns="" val="1614229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Using the </a:t>
            </a:r>
            <a:r>
              <a:rPr lang="en-US" dirty="0" err="1"/>
              <a:t>samr</a:t>
            </a:r>
            <a:r>
              <a:rPr lang="en-US" dirty="0"/>
              <a:t> model to integrate technologies in Four Major subject areas</a:t>
            </a:r>
          </a:p>
        </p:txBody>
      </p:sp>
      <p:sp>
        <p:nvSpPr>
          <p:cNvPr id="5" name="Content Placeholder 4"/>
          <p:cNvSpPr>
            <a:spLocks noGrp="1"/>
          </p:cNvSpPr>
          <p:nvPr>
            <p:ph idx="1"/>
          </p:nvPr>
        </p:nvSpPr>
        <p:spPr/>
        <p:txBody>
          <a:bodyPr>
            <a:normAutofit/>
          </a:bodyPr>
          <a:lstStyle/>
          <a:p>
            <a:r>
              <a:rPr lang="en-US" sz="2800" dirty="0"/>
              <a:t>SAMR allows teachers to evaluate how they are using technology</a:t>
            </a:r>
          </a:p>
          <a:p>
            <a:r>
              <a:rPr lang="en-US" sz="2800" dirty="0"/>
              <a:t>SAMR forces educators to view technology as part of a strategy to achieve improved learning outcomes</a:t>
            </a:r>
          </a:p>
          <a:p>
            <a:r>
              <a:rPr lang="en-US" sz="2800" dirty="0"/>
              <a:t>SAMR forces educators to see themselves as central to the effective use of technology in the classroom</a:t>
            </a:r>
          </a:p>
        </p:txBody>
      </p:sp>
    </p:spTree>
    <p:extLst>
      <p:ext uri="{BB962C8B-B14F-4D97-AF65-F5344CB8AC3E}">
        <p14:creationId xmlns:p14="http://schemas.microsoft.com/office/powerpoint/2010/main" xmlns="" val="80996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SCIENCE</a:t>
            </a:r>
          </a:p>
        </p:txBody>
      </p:sp>
      <p:sp>
        <p:nvSpPr>
          <p:cNvPr id="3" name="Content Placeholder 2"/>
          <p:cNvSpPr>
            <a:spLocks noGrp="1"/>
          </p:cNvSpPr>
          <p:nvPr>
            <p:ph idx="1"/>
          </p:nvPr>
        </p:nvSpPr>
        <p:spPr/>
        <p:txBody>
          <a:bodyPr/>
          <a:lstStyle/>
          <a:p>
            <a:endParaRPr lang="en-US" dirty="0"/>
          </a:p>
        </p:txBody>
      </p:sp>
      <p:graphicFrame>
        <p:nvGraphicFramePr>
          <p:cNvPr id="4" name="Content Placeholder 3"/>
          <p:cNvGraphicFramePr>
            <a:graphicFrameLocks/>
          </p:cNvGraphicFramePr>
          <p:nvPr>
            <p:extLst/>
          </p:nvPr>
        </p:nvGraphicFramePr>
        <p:xfrm>
          <a:off x="177800" y="1739901"/>
          <a:ext cx="11874498" cy="4125977"/>
        </p:xfrm>
        <a:graphic>
          <a:graphicData uri="http://schemas.openxmlformats.org/drawingml/2006/table">
            <a:tbl>
              <a:tblPr firstRow="1" firstCol="1" bandRow="1">
                <a:tableStyleId>{5C22544A-7EE6-4342-B048-85BDC9FD1C3A}</a:tableStyleId>
              </a:tblPr>
              <a:tblGrid>
                <a:gridCol w="2374900">
                  <a:extLst>
                    <a:ext uri="{9D8B030D-6E8A-4147-A177-3AD203B41FA5}">
                      <a16:colId xmlns:a16="http://schemas.microsoft.com/office/drawing/2014/main" xmlns="" val="245133034"/>
                    </a:ext>
                  </a:extLst>
                </a:gridCol>
                <a:gridCol w="4552655">
                  <a:extLst>
                    <a:ext uri="{9D8B030D-6E8A-4147-A177-3AD203B41FA5}">
                      <a16:colId xmlns:a16="http://schemas.microsoft.com/office/drawing/2014/main" xmlns="" val="418332911"/>
                    </a:ext>
                  </a:extLst>
                </a:gridCol>
                <a:gridCol w="4946943">
                  <a:extLst>
                    <a:ext uri="{9D8B030D-6E8A-4147-A177-3AD203B41FA5}">
                      <a16:colId xmlns:a16="http://schemas.microsoft.com/office/drawing/2014/main" xmlns="" val="1700377660"/>
                    </a:ext>
                  </a:extLst>
                </a:gridCol>
              </a:tblGrid>
              <a:tr h="622299">
                <a:tc>
                  <a:txBody>
                    <a:bodyPr/>
                    <a:lstStyle/>
                    <a:p>
                      <a:pPr marL="0" marR="0">
                        <a:lnSpc>
                          <a:spcPct val="115000"/>
                        </a:lnSpc>
                        <a:spcBef>
                          <a:spcPts val="0"/>
                        </a:spcBef>
                        <a:spcAft>
                          <a:spcPts val="0"/>
                        </a:spcAft>
                      </a:pPr>
                      <a:r>
                        <a:rPr lang="en-US" sz="1400" dirty="0">
                          <a:effectLst/>
                          <a:latin typeface="+mn-lt"/>
                        </a:rPr>
                        <a:t>SCIENCE: </a:t>
                      </a:r>
                    </a:p>
                    <a:p>
                      <a:pPr marL="0" marR="0">
                        <a:lnSpc>
                          <a:spcPct val="115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GLACIERS</a:t>
                      </a:r>
                    </a:p>
                  </a:txBody>
                  <a:tcPr marL="68580" marR="68580" marT="0" marB="0">
                    <a:solidFill>
                      <a:schemeClr val="bg2">
                        <a:lumMod val="40000"/>
                        <a:lumOff val="60000"/>
                      </a:schemeClr>
                    </a:solidFill>
                  </a:tcPr>
                </a:tc>
                <a:tc>
                  <a:txBody>
                    <a:bodyPr/>
                    <a:lstStyle/>
                    <a:p>
                      <a:pPr marL="0" marR="0" algn="ctr">
                        <a:lnSpc>
                          <a:spcPct val="115000"/>
                        </a:lnSpc>
                        <a:spcBef>
                          <a:spcPts val="0"/>
                        </a:spcBef>
                        <a:spcAft>
                          <a:spcPts val="0"/>
                        </a:spcAft>
                      </a:pPr>
                      <a:r>
                        <a:rPr lang="en-US" sz="1400" dirty="0">
                          <a:effectLst/>
                          <a:latin typeface="+mn-lt"/>
                        </a:rPr>
                        <a:t> Research and present information on glaciers.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tc>
                  <a:txBody>
                    <a:bodyPr/>
                    <a:lstStyle/>
                    <a:p>
                      <a:pPr marL="0" marR="0" algn="ctr">
                        <a:lnSpc>
                          <a:spcPct val="115000"/>
                        </a:lnSpc>
                        <a:spcBef>
                          <a:spcPts val="0"/>
                        </a:spcBef>
                        <a:spcAft>
                          <a:spcPts val="0"/>
                        </a:spcAft>
                      </a:pPr>
                      <a:r>
                        <a:rPr lang="en-US" sz="1400" dirty="0">
                          <a:effectLst/>
                          <a:latin typeface="+mn-lt"/>
                        </a:rPr>
                        <a:t>Explore glaciers virtually and interview glacier explorers to obtain a better understanding of glacier geology.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extLst>
                  <a:ext uri="{0D108BD9-81ED-4DB2-BD59-A6C34878D82A}">
                    <a16:rowId xmlns:a16="http://schemas.microsoft.com/office/drawing/2014/main" xmlns="" val="1168330603"/>
                  </a:ext>
                </a:extLst>
              </a:tr>
              <a:tr h="889000">
                <a:tc>
                  <a:txBody>
                    <a:bodyPr/>
                    <a:lstStyle/>
                    <a:p>
                      <a:pPr marL="0" marR="0">
                        <a:lnSpc>
                          <a:spcPct val="115000"/>
                        </a:lnSpc>
                        <a:spcBef>
                          <a:spcPts val="0"/>
                        </a:spcBef>
                        <a:spcAft>
                          <a:spcPts val="0"/>
                        </a:spcAft>
                      </a:pPr>
                      <a:r>
                        <a:rPr lang="en-US" sz="1400" dirty="0">
                          <a:effectLst/>
                          <a:latin typeface="+mn-lt"/>
                        </a:rPr>
                        <a:t>REDEFINITION</a:t>
                      </a:r>
                    </a:p>
                    <a:p>
                      <a:pPr marL="0" marR="0">
                        <a:lnSpc>
                          <a:spcPct val="115000"/>
                        </a:lnSpc>
                        <a:spcBef>
                          <a:spcPts val="0"/>
                        </a:spcBef>
                        <a:spcAft>
                          <a:spcPts val="0"/>
                        </a:spcAft>
                      </a:pPr>
                      <a:r>
                        <a:rPr lang="en-US" sz="1100" b="0" dirty="0">
                          <a:effectLst/>
                          <a:latin typeface="+mn-lt"/>
                        </a:rPr>
                        <a:t>Introduce tasks that are inconceivable without the technology.</a:t>
                      </a:r>
                    </a:p>
                    <a:p>
                      <a:pPr marL="0" marR="0">
                        <a:lnSpc>
                          <a:spcPct val="115000"/>
                        </a:lnSpc>
                        <a:spcBef>
                          <a:spcPts val="0"/>
                        </a:spcBef>
                        <a:spcAft>
                          <a:spcPts val="0"/>
                        </a:spcAft>
                      </a:pPr>
                      <a:r>
                        <a:rPr lang="en-US"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mn-lt"/>
                        </a:rPr>
                        <a:t>Students explore glaciers with </a:t>
                      </a:r>
                      <a:r>
                        <a:rPr lang="en-US" sz="1400" b="1" dirty="0">
                          <a:effectLst/>
                          <a:highlight>
                            <a:srgbClr val="FFFF00"/>
                          </a:highlight>
                          <a:latin typeface="+mn-lt"/>
                        </a:rPr>
                        <a:t>Google </a:t>
                      </a:r>
                      <a:r>
                        <a:rPr lang="en-US" sz="1400" b="1" dirty="0">
                          <a:effectLst/>
                          <a:highlight>
                            <a:srgbClr val="FFFF00"/>
                          </a:highlight>
                          <a:latin typeface="+mn-lt"/>
                          <a:hlinkClick r:id="rId2"/>
                        </a:rPr>
                        <a:t>Expeditions</a:t>
                      </a:r>
                      <a:r>
                        <a:rPr lang="en-US" sz="1400" dirty="0">
                          <a:effectLst/>
                          <a:latin typeface="+mn-lt"/>
                        </a:rPr>
                        <a:t>, then create and conduct an interview with a glacier scientist or geologist via </a:t>
                      </a:r>
                      <a:r>
                        <a:rPr lang="en-US" sz="1400" b="1" dirty="0">
                          <a:effectLst/>
                          <a:highlight>
                            <a:srgbClr val="FFFF00"/>
                          </a:highlight>
                          <a:latin typeface="+mn-lt"/>
                          <a:hlinkClick r:id="rId3"/>
                        </a:rPr>
                        <a:t>Skype Education</a:t>
                      </a:r>
                      <a:r>
                        <a:rPr lang="en-US" sz="1400" b="1" dirty="0">
                          <a:effectLst/>
                          <a:latin typeface="+mn-lt"/>
                          <a:hlinkClick r:id="rId3"/>
                        </a:rPr>
                        <a:t> </a:t>
                      </a:r>
                      <a:r>
                        <a:rPr lang="en-US" sz="1400" b="1"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42156028"/>
                  </a:ext>
                </a:extLst>
              </a:tr>
              <a:tr h="858994">
                <a:tc>
                  <a:txBody>
                    <a:bodyPr/>
                    <a:lstStyle/>
                    <a:p>
                      <a:pPr marL="0" marR="0">
                        <a:lnSpc>
                          <a:spcPct val="115000"/>
                        </a:lnSpc>
                        <a:spcBef>
                          <a:spcPts val="0"/>
                        </a:spcBef>
                        <a:spcAft>
                          <a:spcPts val="0"/>
                        </a:spcAft>
                      </a:pPr>
                      <a:r>
                        <a:rPr lang="en-US" sz="1400" dirty="0">
                          <a:effectLst/>
                          <a:latin typeface="+mn-lt"/>
                        </a:rPr>
                        <a:t>MODIFICATION</a:t>
                      </a:r>
                    </a:p>
                    <a:p>
                      <a:pPr marL="0" marR="0">
                        <a:lnSpc>
                          <a:spcPct val="115000"/>
                        </a:lnSpc>
                        <a:spcBef>
                          <a:spcPts val="0"/>
                        </a:spcBef>
                        <a:spcAft>
                          <a:spcPts val="0"/>
                        </a:spcAft>
                      </a:pPr>
                      <a:r>
                        <a:rPr lang="en-US" sz="1100" b="0" dirty="0">
                          <a:effectLst/>
                          <a:latin typeface="+mn-lt"/>
                        </a:rPr>
                        <a:t>Technology allows for significant task redesign. </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mn-lt"/>
                        </a:rPr>
                        <a:t>Design a presentation poster using </a:t>
                      </a:r>
                      <a:r>
                        <a:rPr lang="en-US" sz="1400" b="1" dirty="0">
                          <a:effectLst/>
                          <a:highlight>
                            <a:srgbClr val="FFFF00"/>
                          </a:highlight>
                          <a:latin typeface="+mn-lt"/>
                          <a:hlinkClick r:id="rId4"/>
                        </a:rPr>
                        <a:t>Glogster</a:t>
                      </a:r>
                      <a:r>
                        <a:rPr lang="en-US" sz="1400" dirty="0">
                          <a:effectLst/>
                          <a:latin typeface="+mn-lt"/>
                        </a:rPr>
                        <a:t> and have students interact online by posting comments. Embed onto a </a:t>
                      </a:r>
                      <a:r>
                        <a:rPr lang="en-US" sz="1400" b="1" dirty="0">
                          <a:effectLst/>
                          <a:highlight>
                            <a:srgbClr val="FFFF00"/>
                          </a:highlight>
                          <a:latin typeface="+mn-lt"/>
                        </a:rPr>
                        <a:t>blog</a:t>
                      </a:r>
                      <a:r>
                        <a:rPr lang="en-US" sz="1400" dirty="0">
                          <a:effectLst/>
                          <a:latin typeface="+mn-lt"/>
                        </a:rPr>
                        <a:t> or </a:t>
                      </a:r>
                      <a:r>
                        <a:rPr lang="en-US" sz="1400" b="1" dirty="0">
                          <a:effectLst/>
                          <a:highlight>
                            <a:srgbClr val="FFFF00"/>
                          </a:highlight>
                          <a:latin typeface="+mn-lt"/>
                        </a:rPr>
                        <a:t>wiki</a:t>
                      </a:r>
                      <a:r>
                        <a:rPr lang="en-US"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95048547"/>
                  </a:ext>
                </a:extLst>
              </a:tr>
              <a:tr h="896690">
                <a:tc>
                  <a:txBody>
                    <a:bodyPr/>
                    <a:lstStyle/>
                    <a:p>
                      <a:pPr marL="0" marR="0">
                        <a:lnSpc>
                          <a:spcPct val="115000"/>
                        </a:lnSpc>
                        <a:spcBef>
                          <a:spcPts val="0"/>
                        </a:spcBef>
                        <a:spcAft>
                          <a:spcPts val="0"/>
                        </a:spcAft>
                      </a:pPr>
                      <a:r>
                        <a:rPr lang="en-US" sz="1400" dirty="0">
                          <a:effectLst/>
                          <a:latin typeface="+mn-lt"/>
                        </a:rPr>
                        <a:t>AUGMENTATION</a:t>
                      </a:r>
                    </a:p>
                    <a:p>
                      <a:pPr marL="0" marR="0">
                        <a:lnSpc>
                          <a:spcPct val="115000"/>
                        </a:lnSpc>
                        <a:spcBef>
                          <a:spcPts val="0"/>
                        </a:spcBef>
                        <a:spcAft>
                          <a:spcPts val="0"/>
                        </a:spcAft>
                      </a:pPr>
                      <a:r>
                        <a:rPr lang="en-US" sz="1100" b="0" dirty="0">
                          <a:effectLst/>
                          <a:latin typeface="+mn-lt"/>
                        </a:rPr>
                        <a:t>Technology is a substitute with functional improvements.</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mn-lt"/>
                        </a:rPr>
                        <a:t>Create a presentation using </a:t>
                      </a:r>
                      <a:r>
                        <a:rPr lang="en-US" sz="1400" b="1" dirty="0">
                          <a:effectLst/>
                          <a:highlight>
                            <a:srgbClr val="FFFF00"/>
                          </a:highlight>
                          <a:latin typeface="+mn-lt"/>
                        </a:rPr>
                        <a:t>Microsoft PowerPoint</a:t>
                      </a:r>
                      <a:r>
                        <a:rPr lang="en-US" sz="1400" dirty="0">
                          <a:effectLst/>
                          <a:latin typeface="+mn-lt"/>
                        </a:rPr>
                        <a:t> including embedded images and hyperlinks.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96541617"/>
                  </a:ext>
                </a:extLst>
              </a:tr>
              <a:tr h="858994">
                <a:tc>
                  <a:txBody>
                    <a:bodyPr/>
                    <a:lstStyle/>
                    <a:p>
                      <a:pPr marL="0" marR="0">
                        <a:lnSpc>
                          <a:spcPct val="115000"/>
                        </a:lnSpc>
                        <a:spcBef>
                          <a:spcPts val="0"/>
                        </a:spcBef>
                        <a:spcAft>
                          <a:spcPts val="0"/>
                        </a:spcAft>
                      </a:pPr>
                      <a:r>
                        <a:rPr lang="en-US" sz="1400" dirty="0">
                          <a:effectLst/>
                          <a:latin typeface="+mn-lt"/>
                        </a:rPr>
                        <a:t>SUBSTITUTION</a:t>
                      </a:r>
                    </a:p>
                    <a:p>
                      <a:pPr marL="0" marR="0">
                        <a:lnSpc>
                          <a:spcPct val="115000"/>
                        </a:lnSpc>
                        <a:spcBef>
                          <a:spcPts val="0"/>
                        </a:spcBef>
                        <a:spcAft>
                          <a:spcPts val="0"/>
                        </a:spcAft>
                      </a:pPr>
                      <a:r>
                        <a:rPr lang="en-US" sz="1100" b="0" dirty="0">
                          <a:effectLst/>
                          <a:latin typeface="+mn-lt"/>
                        </a:rPr>
                        <a:t>Technology is a substitute with no functional change. </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mn-lt"/>
                        </a:rPr>
                        <a:t>Typing the assignment on </a:t>
                      </a:r>
                      <a:r>
                        <a:rPr lang="en-US" sz="1400" b="1" dirty="0">
                          <a:effectLst/>
                          <a:highlight>
                            <a:srgbClr val="FFFF00"/>
                          </a:highlight>
                          <a:latin typeface="+mn-lt"/>
                        </a:rPr>
                        <a:t>Microsoft Word </a:t>
                      </a:r>
                      <a:r>
                        <a:rPr lang="en-US" sz="1400" dirty="0">
                          <a:effectLst/>
                          <a:latin typeface="+mn-lt"/>
                        </a:rPr>
                        <a:t>rather than written by hand.</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96066357"/>
                  </a:ext>
                </a:extLst>
              </a:tr>
            </a:tbl>
          </a:graphicData>
        </a:graphic>
      </p:graphicFrame>
      <p:pic>
        <p:nvPicPr>
          <p:cNvPr id="2050" name="Picture 2" descr="Изображение">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581399" y="119063"/>
            <a:ext cx="2533650" cy="1438275"/>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Image result for google expeditions">
            <a:hlinkClick r:id="rId2"/>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508750" y="6349"/>
            <a:ext cx="2141245" cy="1663701"/>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Image result for skype education">
            <a:hlinkClick r:id="rId3"/>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8896998" y="1586"/>
            <a:ext cx="1673225" cy="1673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55985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sp>
        <p:nvSpPr>
          <p:cNvPr id="3" name="Content Placeholder 2"/>
          <p:cNvSpPr>
            <a:spLocks noGrp="1"/>
          </p:cNvSpPr>
          <p:nvPr>
            <p:ph idx="1"/>
          </p:nvPr>
        </p:nvSpPr>
        <p:spPr/>
        <p:txBody>
          <a:bodyPr/>
          <a:lstStyle/>
          <a:p>
            <a:endParaRPr lang="en-US" dirty="0"/>
          </a:p>
        </p:txBody>
      </p:sp>
      <p:graphicFrame>
        <p:nvGraphicFramePr>
          <p:cNvPr id="4" name="Content Placeholder 3"/>
          <p:cNvGraphicFramePr>
            <a:graphicFrameLocks/>
          </p:cNvGraphicFramePr>
          <p:nvPr>
            <p:extLst/>
          </p:nvPr>
        </p:nvGraphicFramePr>
        <p:xfrm>
          <a:off x="177800" y="1739901"/>
          <a:ext cx="11874498" cy="4125977"/>
        </p:xfrm>
        <a:graphic>
          <a:graphicData uri="http://schemas.openxmlformats.org/drawingml/2006/table">
            <a:tbl>
              <a:tblPr firstRow="1" firstCol="1" bandRow="1">
                <a:tableStyleId>{5C22544A-7EE6-4342-B048-85BDC9FD1C3A}</a:tableStyleId>
              </a:tblPr>
              <a:tblGrid>
                <a:gridCol w="2374900">
                  <a:extLst>
                    <a:ext uri="{9D8B030D-6E8A-4147-A177-3AD203B41FA5}">
                      <a16:colId xmlns:a16="http://schemas.microsoft.com/office/drawing/2014/main" xmlns="" val="245133034"/>
                    </a:ext>
                  </a:extLst>
                </a:gridCol>
                <a:gridCol w="4552655">
                  <a:extLst>
                    <a:ext uri="{9D8B030D-6E8A-4147-A177-3AD203B41FA5}">
                      <a16:colId xmlns:a16="http://schemas.microsoft.com/office/drawing/2014/main" xmlns="" val="418332911"/>
                    </a:ext>
                  </a:extLst>
                </a:gridCol>
                <a:gridCol w="4946943">
                  <a:extLst>
                    <a:ext uri="{9D8B030D-6E8A-4147-A177-3AD203B41FA5}">
                      <a16:colId xmlns:a16="http://schemas.microsoft.com/office/drawing/2014/main" xmlns="" val="1700377660"/>
                    </a:ext>
                  </a:extLst>
                </a:gridCol>
              </a:tblGrid>
              <a:tr h="622299">
                <a:tc>
                  <a:txBody>
                    <a:bodyPr/>
                    <a:lstStyle/>
                    <a:p>
                      <a:pPr marL="0" marR="0">
                        <a:lnSpc>
                          <a:spcPct val="115000"/>
                        </a:lnSpc>
                        <a:spcBef>
                          <a:spcPts val="0"/>
                        </a:spcBef>
                        <a:spcAft>
                          <a:spcPts val="0"/>
                        </a:spcAft>
                      </a:pPr>
                      <a:r>
                        <a:rPr lang="en-US" sz="1400" dirty="0">
                          <a:effectLst/>
                          <a:latin typeface="+mn-lt"/>
                        </a:rPr>
                        <a:t>HISTORY: </a:t>
                      </a:r>
                    </a:p>
                    <a:p>
                      <a:pPr marL="0" marR="0">
                        <a:lnSpc>
                          <a:spcPct val="115000"/>
                        </a:lnSpc>
                        <a:spcBef>
                          <a:spcPts val="0"/>
                        </a:spcBef>
                        <a:spcAft>
                          <a:spcPts val="0"/>
                        </a:spcAft>
                      </a:pPr>
                      <a:r>
                        <a:rPr lang="en-US" sz="1400" dirty="0">
                          <a:effectLst/>
                          <a:latin typeface="+mn-lt"/>
                        </a:rPr>
                        <a:t>PROHIBITION</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tc>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Research and report on the causes and effects of prohibition. </a:t>
                      </a:r>
                    </a:p>
                  </a:txBody>
                  <a:tcPr marL="68580" marR="68580" marT="0" marB="0">
                    <a:solidFill>
                      <a:schemeClr val="bg2">
                        <a:lumMod val="40000"/>
                        <a:lumOff val="60000"/>
                      </a:schemeClr>
                    </a:solidFill>
                  </a:tcPr>
                </a:tc>
                <a:tc>
                  <a:txBody>
                    <a:bodyPr/>
                    <a:lstStyle/>
                    <a:p>
                      <a:pPr marL="0" marR="0" algn="ctr">
                        <a:lnSpc>
                          <a:spcPct val="115000"/>
                        </a:lnSpc>
                        <a:spcBef>
                          <a:spcPts val="0"/>
                        </a:spcBef>
                        <a:spcAft>
                          <a:spcPts val="0"/>
                        </a:spcAft>
                      </a:pPr>
                      <a:r>
                        <a:rPr lang="en-US" sz="1400" dirty="0">
                          <a:effectLst/>
                          <a:latin typeface="+mn-lt"/>
                        </a:rPr>
                        <a:t>Determine what was the impact of prohibition on American society.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extLst>
                  <a:ext uri="{0D108BD9-81ED-4DB2-BD59-A6C34878D82A}">
                    <a16:rowId xmlns:a16="http://schemas.microsoft.com/office/drawing/2014/main" xmlns="" val="1168330603"/>
                  </a:ext>
                </a:extLst>
              </a:tr>
              <a:tr h="889000">
                <a:tc>
                  <a:txBody>
                    <a:bodyPr/>
                    <a:lstStyle/>
                    <a:p>
                      <a:pPr marL="0" marR="0">
                        <a:lnSpc>
                          <a:spcPct val="115000"/>
                        </a:lnSpc>
                        <a:spcBef>
                          <a:spcPts val="0"/>
                        </a:spcBef>
                        <a:spcAft>
                          <a:spcPts val="0"/>
                        </a:spcAft>
                      </a:pPr>
                      <a:r>
                        <a:rPr lang="en-US" sz="1400" dirty="0">
                          <a:effectLst/>
                          <a:latin typeface="+mn-lt"/>
                        </a:rPr>
                        <a:t>REDEFINITION</a:t>
                      </a:r>
                    </a:p>
                    <a:p>
                      <a:pPr marL="0" marR="0">
                        <a:lnSpc>
                          <a:spcPct val="115000"/>
                        </a:lnSpc>
                        <a:spcBef>
                          <a:spcPts val="0"/>
                        </a:spcBef>
                        <a:spcAft>
                          <a:spcPts val="0"/>
                        </a:spcAft>
                      </a:pPr>
                      <a:r>
                        <a:rPr lang="en-US" sz="1100" b="0" dirty="0">
                          <a:effectLst/>
                          <a:latin typeface="+mn-lt"/>
                        </a:rPr>
                        <a:t>Introduce tasks that are inconceivable without the technology.</a:t>
                      </a:r>
                    </a:p>
                    <a:p>
                      <a:pPr marL="0" marR="0">
                        <a:lnSpc>
                          <a:spcPct val="115000"/>
                        </a:lnSpc>
                        <a:spcBef>
                          <a:spcPts val="0"/>
                        </a:spcBef>
                        <a:spcAft>
                          <a:spcPts val="0"/>
                        </a:spcAft>
                      </a:pPr>
                      <a:r>
                        <a:rPr lang="en-US"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mn-lt"/>
                        </a:rPr>
                        <a:t>Create and interactive timeline using </a:t>
                      </a:r>
                      <a:r>
                        <a:rPr lang="en-US" sz="1400" b="1" dirty="0">
                          <a:effectLst/>
                          <a:highlight>
                            <a:srgbClr val="FFFF00"/>
                          </a:highlight>
                          <a:latin typeface="+mn-lt"/>
                          <a:hlinkClick r:id="rId2"/>
                        </a:rPr>
                        <a:t>readwritethink</a:t>
                      </a:r>
                      <a:r>
                        <a:rPr lang="en-US" sz="1400" dirty="0">
                          <a:effectLst/>
                          <a:latin typeface="+mn-lt"/>
                        </a:rPr>
                        <a:t>, and use </a:t>
                      </a:r>
                      <a:r>
                        <a:rPr lang="en-US" sz="1400" b="1" dirty="0">
                          <a:effectLst/>
                          <a:highlight>
                            <a:srgbClr val="FFFF00"/>
                          </a:highlight>
                          <a:latin typeface="+mn-lt"/>
                          <a:hlinkClick r:id="rId3"/>
                        </a:rPr>
                        <a:t>Story Creator </a:t>
                      </a:r>
                      <a:r>
                        <a:rPr lang="en-US" sz="1400" dirty="0">
                          <a:effectLst/>
                          <a:latin typeface="+mn-lt"/>
                        </a:rPr>
                        <a:t>to create digital stories for timeline entries.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42156028"/>
                  </a:ext>
                </a:extLst>
              </a:tr>
              <a:tr h="858994">
                <a:tc>
                  <a:txBody>
                    <a:bodyPr/>
                    <a:lstStyle/>
                    <a:p>
                      <a:pPr marL="0" marR="0">
                        <a:lnSpc>
                          <a:spcPct val="115000"/>
                        </a:lnSpc>
                        <a:spcBef>
                          <a:spcPts val="0"/>
                        </a:spcBef>
                        <a:spcAft>
                          <a:spcPts val="0"/>
                        </a:spcAft>
                      </a:pPr>
                      <a:r>
                        <a:rPr lang="en-US" sz="1400" dirty="0">
                          <a:effectLst/>
                          <a:latin typeface="+mn-lt"/>
                        </a:rPr>
                        <a:t>MODIFICATION</a:t>
                      </a:r>
                    </a:p>
                    <a:p>
                      <a:pPr marL="0" marR="0">
                        <a:lnSpc>
                          <a:spcPct val="115000"/>
                        </a:lnSpc>
                        <a:spcBef>
                          <a:spcPts val="0"/>
                        </a:spcBef>
                        <a:spcAft>
                          <a:spcPts val="0"/>
                        </a:spcAft>
                      </a:pPr>
                      <a:r>
                        <a:rPr lang="en-US" sz="1100" b="0" dirty="0">
                          <a:effectLst/>
                          <a:latin typeface="+mn-lt"/>
                        </a:rPr>
                        <a:t>Technology allows for significant task redesign. </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mn-lt"/>
                        </a:rPr>
                        <a:t>Create a timeline and post to </a:t>
                      </a:r>
                      <a:r>
                        <a:rPr lang="en-US" sz="1400" b="1" dirty="0">
                          <a:effectLst/>
                          <a:highlight>
                            <a:srgbClr val="FFFF00"/>
                          </a:highlight>
                          <a:latin typeface="+mn-lt"/>
                          <a:hlinkClick r:id="rId4"/>
                        </a:rPr>
                        <a:t>kidblog</a:t>
                      </a:r>
                      <a:r>
                        <a:rPr lang="en-US" sz="1400" dirty="0">
                          <a:effectLst/>
                          <a:latin typeface="+mn-lt"/>
                        </a:rPr>
                        <a:t> to interact with peers and teacher online.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95048547"/>
                  </a:ext>
                </a:extLst>
              </a:tr>
              <a:tr h="896690">
                <a:tc>
                  <a:txBody>
                    <a:bodyPr/>
                    <a:lstStyle/>
                    <a:p>
                      <a:pPr marL="0" marR="0">
                        <a:lnSpc>
                          <a:spcPct val="115000"/>
                        </a:lnSpc>
                        <a:spcBef>
                          <a:spcPts val="0"/>
                        </a:spcBef>
                        <a:spcAft>
                          <a:spcPts val="0"/>
                        </a:spcAft>
                      </a:pPr>
                      <a:r>
                        <a:rPr lang="en-US" sz="1400" dirty="0">
                          <a:effectLst/>
                          <a:latin typeface="+mn-lt"/>
                        </a:rPr>
                        <a:t>AUGMENTATION</a:t>
                      </a:r>
                    </a:p>
                    <a:p>
                      <a:pPr marL="0" marR="0">
                        <a:lnSpc>
                          <a:spcPct val="115000"/>
                        </a:lnSpc>
                        <a:spcBef>
                          <a:spcPts val="0"/>
                        </a:spcBef>
                        <a:spcAft>
                          <a:spcPts val="0"/>
                        </a:spcAft>
                      </a:pPr>
                      <a:r>
                        <a:rPr lang="en-US" sz="1100" b="0" dirty="0">
                          <a:effectLst/>
                          <a:latin typeface="+mn-lt"/>
                        </a:rPr>
                        <a:t>Technology is a substitute with functional improvements.</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mn-lt"/>
                        </a:rPr>
                        <a:t>Use </a:t>
                      </a:r>
                      <a:r>
                        <a:rPr lang="en-US" sz="1400" b="1" dirty="0">
                          <a:effectLst/>
                          <a:highlight>
                            <a:srgbClr val="FFFF00"/>
                          </a:highlight>
                          <a:latin typeface="+mn-lt"/>
                          <a:hlinkClick r:id="rId5"/>
                        </a:rPr>
                        <a:t>timerime</a:t>
                      </a:r>
                      <a:r>
                        <a:rPr lang="en-US" sz="1400" dirty="0">
                          <a:effectLst/>
                          <a:latin typeface="+mn-lt"/>
                        </a:rPr>
                        <a:t> to create a timeline including video and images of prohibition.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96541617"/>
                  </a:ext>
                </a:extLst>
              </a:tr>
              <a:tr h="858994">
                <a:tc>
                  <a:txBody>
                    <a:bodyPr/>
                    <a:lstStyle/>
                    <a:p>
                      <a:pPr marL="0" marR="0">
                        <a:lnSpc>
                          <a:spcPct val="115000"/>
                        </a:lnSpc>
                        <a:spcBef>
                          <a:spcPts val="0"/>
                        </a:spcBef>
                        <a:spcAft>
                          <a:spcPts val="0"/>
                        </a:spcAft>
                      </a:pPr>
                      <a:r>
                        <a:rPr lang="en-US" sz="1400" dirty="0">
                          <a:effectLst/>
                          <a:latin typeface="+mn-lt"/>
                        </a:rPr>
                        <a:t>SUBSTITUTION</a:t>
                      </a:r>
                    </a:p>
                    <a:p>
                      <a:pPr marL="0" marR="0">
                        <a:lnSpc>
                          <a:spcPct val="115000"/>
                        </a:lnSpc>
                        <a:spcBef>
                          <a:spcPts val="0"/>
                        </a:spcBef>
                        <a:spcAft>
                          <a:spcPts val="0"/>
                        </a:spcAft>
                      </a:pPr>
                      <a:r>
                        <a:rPr lang="en-US" sz="1100" b="0" dirty="0">
                          <a:effectLst/>
                          <a:latin typeface="+mn-lt"/>
                        </a:rPr>
                        <a:t>Technology is a substitute with no functional change. </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mn-lt"/>
                        </a:rPr>
                        <a:t>Find prohibition images </a:t>
                      </a:r>
                      <a:r>
                        <a:rPr lang="en-US" sz="1400" b="1" dirty="0">
                          <a:effectLst/>
                          <a:highlight>
                            <a:srgbClr val="FFFF00"/>
                          </a:highlight>
                          <a:latin typeface="+mn-lt"/>
                        </a:rPr>
                        <a:t>online</a:t>
                      </a:r>
                      <a:r>
                        <a:rPr lang="en-US" sz="1400" dirty="0">
                          <a:effectLst/>
                          <a:latin typeface="+mn-lt"/>
                        </a:rPr>
                        <a:t> and create a timeline of events.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96066357"/>
                  </a:ext>
                </a:extLst>
              </a:tr>
            </a:tbl>
          </a:graphicData>
        </a:graphic>
      </p:graphicFrame>
      <p:pic>
        <p:nvPicPr>
          <p:cNvPr id="3074" name="Picture 2" descr="TimeRime">
            <a:hlinkClick r:id="rId5"/>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928941" y="524245"/>
            <a:ext cx="876300" cy="76200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Image result for kidblog">
            <a:hlinkClick r:id="rId4"/>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4203705" y="524245"/>
            <a:ext cx="2379662" cy="676645"/>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Image result for readwritethink timeline">
            <a:hlinkClick r:id="rId2"/>
          </p:cNvPr>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981831" y="589954"/>
            <a:ext cx="2628105" cy="545225"/>
          </a:xfrm>
          <a:prstGeom prst="rect">
            <a:avLst/>
          </a:prstGeom>
          <a:noFill/>
          <a:extLst>
            <a:ext uri="{909E8E84-426E-40DD-AFC4-6F175D3DCCD1}">
              <a14:hiddenFill xmlns:a14="http://schemas.microsoft.com/office/drawing/2010/main" xmlns="">
                <a:solidFill>
                  <a:srgbClr val="FFFFFF"/>
                </a:solidFill>
              </a14:hiddenFill>
            </a:ext>
          </a:extLst>
        </p:spPr>
      </p:pic>
      <p:pic>
        <p:nvPicPr>
          <p:cNvPr id="3080" name="Picture 8" descr="Image result for story creator app">
            <a:hlinkClick r:id="rId9"/>
          </p:cNvPr>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10231440" y="353483"/>
            <a:ext cx="984250" cy="9842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60462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1456267"/>
          </a:xfrm>
        </p:spPr>
        <p:txBody>
          <a:bodyPr/>
          <a:lstStyle/>
          <a:p>
            <a:r>
              <a:rPr lang="en-US" dirty="0"/>
              <a:t>Language arts</a:t>
            </a:r>
          </a:p>
        </p:txBody>
      </p:sp>
      <p:graphicFrame>
        <p:nvGraphicFramePr>
          <p:cNvPr id="4" name="Content Placeholder 3"/>
          <p:cNvGraphicFramePr>
            <a:graphicFrameLocks noGrp="1"/>
          </p:cNvGraphicFramePr>
          <p:nvPr>
            <p:ph idx="1"/>
            <p:extLst/>
          </p:nvPr>
        </p:nvGraphicFramePr>
        <p:xfrm>
          <a:off x="177800" y="1739901"/>
          <a:ext cx="11874498" cy="4125977"/>
        </p:xfrm>
        <a:graphic>
          <a:graphicData uri="http://schemas.openxmlformats.org/drawingml/2006/table">
            <a:tbl>
              <a:tblPr firstRow="1" firstCol="1" bandRow="1">
                <a:tableStyleId>{5C22544A-7EE6-4342-B048-85BDC9FD1C3A}</a:tableStyleId>
              </a:tblPr>
              <a:tblGrid>
                <a:gridCol w="2374900">
                  <a:extLst>
                    <a:ext uri="{9D8B030D-6E8A-4147-A177-3AD203B41FA5}">
                      <a16:colId xmlns:a16="http://schemas.microsoft.com/office/drawing/2014/main" xmlns="" val="245133034"/>
                    </a:ext>
                  </a:extLst>
                </a:gridCol>
                <a:gridCol w="4552655">
                  <a:extLst>
                    <a:ext uri="{9D8B030D-6E8A-4147-A177-3AD203B41FA5}">
                      <a16:colId xmlns:a16="http://schemas.microsoft.com/office/drawing/2014/main" xmlns="" val="418332911"/>
                    </a:ext>
                  </a:extLst>
                </a:gridCol>
                <a:gridCol w="4946943">
                  <a:extLst>
                    <a:ext uri="{9D8B030D-6E8A-4147-A177-3AD203B41FA5}">
                      <a16:colId xmlns:a16="http://schemas.microsoft.com/office/drawing/2014/main" xmlns="" val="1700377660"/>
                    </a:ext>
                  </a:extLst>
                </a:gridCol>
              </a:tblGrid>
              <a:tr h="622299">
                <a:tc>
                  <a:txBody>
                    <a:bodyPr/>
                    <a:lstStyle/>
                    <a:p>
                      <a:pPr marL="0" marR="0">
                        <a:lnSpc>
                          <a:spcPct val="115000"/>
                        </a:lnSpc>
                        <a:spcBef>
                          <a:spcPts val="0"/>
                        </a:spcBef>
                        <a:spcAft>
                          <a:spcPts val="0"/>
                        </a:spcAft>
                      </a:pPr>
                      <a:r>
                        <a:rPr lang="en-US" sz="1400" dirty="0">
                          <a:effectLst/>
                          <a:latin typeface="+mn-lt"/>
                        </a:rPr>
                        <a:t>LANGUAGE ARTS: </a:t>
                      </a:r>
                    </a:p>
                    <a:p>
                      <a:pPr marL="0" marR="0">
                        <a:lnSpc>
                          <a:spcPct val="115000"/>
                        </a:lnSpc>
                        <a:spcBef>
                          <a:spcPts val="0"/>
                        </a:spcBef>
                        <a:spcAft>
                          <a:spcPts val="0"/>
                        </a:spcAft>
                      </a:pPr>
                      <a:r>
                        <a:rPr lang="en-US" sz="1400" dirty="0">
                          <a:effectLst/>
                          <a:latin typeface="+mn-lt"/>
                        </a:rPr>
                        <a:t>CREATIVE WRITING</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tc>
                  <a:txBody>
                    <a:bodyPr/>
                    <a:lstStyle/>
                    <a:p>
                      <a:pPr marL="0" marR="0" algn="ctr">
                        <a:lnSpc>
                          <a:spcPct val="115000"/>
                        </a:lnSpc>
                        <a:spcBef>
                          <a:spcPts val="0"/>
                        </a:spcBef>
                        <a:spcAft>
                          <a:spcPts val="0"/>
                        </a:spcAft>
                      </a:pPr>
                      <a:r>
                        <a:rPr lang="en-US" sz="1400" dirty="0">
                          <a:effectLst/>
                          <a:latin typeface="+mn-lt"/>
                        </a:rPr>
                        <a:t> Students write a story using narrative style.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tc>
                  <a:txBody>
                    <a:bodyPr/>
                    <a:lstStyle/>
                    <a:p>
                      <a:pPr marL="0" marR="0" algn="ctr">
                        <a:lnSpc>
                          <a:spcPct val="115000"/>
                        </a:lnSpc>
                        <a:spcBef>
                          <a:spcPts val="0"/>
                        </a:spcBef>
                        <a:spcAft>
                          <a:spcPts val="0"/>
                        </a:spcAft>
                      </a:pPr>
                      <a:r>
                        <a:rPr lang="en-US" sz="1400" dirty="0">
                          <a:effectLst/>
                          <a:latin typeface="+mn-lt"/>
                        </a:rPr>
                        <a:t>Students collaborate to compose a story using social media for children.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extLst>
                  <a:ext uri="{0D108BD9-81ED-4DB2-BD59-A6C34878D82A}">
                    <a16:rowId xmlns:a16="http://schemas.microsoft.com/office/drawing/2014/main" xmlns="" val="1168330603"/>
                  </a:ext>
                </a:extLst>
              </a:tr>
              <a:tr h="889000">
                <a:tc>
                  <a:txBody>
                    <a:bodyPr/>
                    <a:lstStyle/>
                    <a:p>
                      <a:pPr marL="0" marR="0">
                        <a:lnSpc>
                          <a:spcPct val="115000"/>
                        </a:lnSpc>
                        <a:spcBef>
                          <a:spcPts val="0"/>
                        </a:spcBef>
                        <a:spcAft>
                          <a:spcPts val="0"/>
                        </a:spcAft>
                      </a:pPr>
                      <a:r>
                        <a:rPr lang="en-US" sz="1400" dirty="0">
                          <a:effectLst/>
                          <a:latin typeface="+mn-lt"/>
                        </a:rPr>
                        <a:t>REDEFINITION</a:t>
                      </a:r>
                    </a:p>
                    <a:p>
                      <a:pPr marL="0" marR="0">
                        <a:lnSpc>
                          <a:spcPct val="115000"/>
                        </a:lnSpc>
                        <a:spcBef>
                          <a:spcPts val="0"/>
                        </a:spcBef>
                        <a:spcAft>
                          <a:spcPts val="0"/>
                        </a:spcAft>
                      </a:pPr>
                      <a:r>
                        <a:rPr lang="en-US" sz="1100" b="0" dirty="0">
                          <a:effectLst/>
                          <a:latin typeface="+mn-lt"/>
                        </a:rPr>
                        <a:t>Introduce tasks that are inconceivable without the technology.</a:t>
                      </a:r>
                    </a:p>
                    <a:p>
                      <a:pPr marL="0" marR="0">
                        <a:lnSpc>
                          <a:spcPct val="115000"/>
                        </a:lnSpc>
                        <a:spcBef>
                          <a:spcPts val="0"/>
                        </a:spcBef>
                        <a:spcAft>
                          <a:spcPts val="0"/>
                        </a:spcAft>
                      </a:pPr>
                      <a:r>
                        <a:rPr lang="en-US"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mn-lt"/>
                        </a:rPr>
                        <a:t>Students use </a:t>
                      </a:r>
                      <a:r>
                        <a:rPr lang="en-US" sz="1400" b="1" dirty="0">
                          <a:effectLst/>
                          <a:highlight>
                            <a:srgbClr val="FFFF00"/>
                          </a:highlight>
                          <a:latin typeface="+mn-lt"/>
                          <a:hlinkClick r:id="rId2"/>
                        </a:rPr>
                        <a:t>Scuttlepad</a:t>
                      </a:r>
                      <a:r>
                        <a:rPr lang="en-US" sz="1400" dirty="0">
                          <a:effectLst/>
                          <a:latin typeface="+mn-lt"/>
                          <a:hlinkClick r:id="rId2"/>
                        </a:rPr>
                        <a:t> </a:t>
                      </a:r>
                      <a:r>
                        <a:rPr lang="en-US" sz="1400" dirty="0">
                          <a:effectLst/>
                          <a:latin typeface="+mn-lt"/>
                        </a:rPr>
                        <a:t>online to collaboratively compose a story. Students create characters, plot, and narration. All editing is done online. The final product is published online.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42156028"/>
                  </a:ext>
                </a:extLst>
              </a:tr>
              <a:tr h="858994">
                <a:tc>
                  <a:txBody>
                    <a:bodyPr/>
                    <a:lstStyle/>
                    <a:p>
                      <a:pPr marL="0" marR="0">
                        <a:lnSpc>
                          <a:spcPct val="115000"/>
                        </a:lnSpc>
                        <a:spcBef>
                          <a:spcPts val="0"/>
                        </a:spcBef>
                        <a:spcAft>
                          <a:spcPts val="0"/>
                        </a:spcAft>
                      </a:pPr>
                      <a:r>
                        <a:rPr lang="en-US" sz="1400" dirty="0">
                          <a:effectLst/>
                          <a:latin typeface="+mn-lt"/>
                        </a:rPr>
                        <a:t>MODIFICATION</a:t>
                      </a:r>
                    </a:p>
                    <a:p>
                      <a:pPr marL="0" marR="0">
                        <a:lnSpc>
                          <a:spcPct val="115000"/>
                        </a:lnSpc>
                        <a:spcBef>
                          <a:spcPts val="0"/>
                        </a:spcBef>
                        <a:spcAft>
                          <a:spcPts val="0"/>
                        </a:spcAft>
                      </a:pPr>
                      <a:r>
                        <a:rPr lang="en-US" sz="1100" b="0" dirty="0">
                          <a:effectLst/>
                          <a:latin typeface="+mn-lt"/>
                        </a:rPr>
                        <a:t>Technology allows for significant task redesign. </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mn-lt"/>
                        </a:rPr>
                        <a:t>Students collaborate to create a story that integrates multimedia tools like </a:t>
                      </a:r>
                      <a:r>
                        <a:rPr lang="en-US" sz="1400" b="1" dirty="0">
                          <a:effectLst/>
                          <a:highlight>
                            <a:srgbClr val="FFFF00"/>
                          </a:highlight>
                          <a:latin typeface="+mn-lt"/>
                          <a:hlinkClick r:id="rId3"/>
                        </a:rPr>
                        <a:t>Flipbook</a:t>
                      </a:r>
                      <a:r>
                        <a:rPr lang="en-US"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95048547"/>
                  </a:ext>
                </a:extLst>
              </a:tr>
              <a:tr h="896690">
                <a:tc>
                  <a:txBody>
                    <a:bodyPr/>
                    <a:lstStyle/>
                    <a:p>
                      <a:pPr marL="0" marR="0">
                        <a:lnSpc>
                          <a:spcPct val="115000"/>
                        </a:lnSpc>
                        <a:spcBef>
                          <a:spcPts val="0"/>
                        </a:spcBef>
                        <a:spcAft>
                          <a:spcPts val="0"/>
                        </a:spcAft>
                      </a:pPr>
                      <a:r>
                        <a:rPr lang="en-US" sz="1400" dirty="0">
                          <a:effectLst/>
                          <a:latin typeface="+mn-lt"/>
                        </a:rPr>
                        <a:t>AUGMENTATION</a:t>
                      </a:r>
                    </a:p>
                    <a:p>
                      <a:pPr marL="0" marR="0">
                        <a:lnSpc>
                          <a:spcPct val="115000"/>
                        </a:lnSpc>
                        <a:spcBef>
                          <a:spcPts val="0"/>
                        </a:spcBef>
                        <a:spcAft>
                          <a:spcPts val="0"/>
                        </a:spcAft>
                      </a:pPr>
                      <a:r>
                        <a:rPr lang="en-US" sz="1100" b="0" dirty="0">
                          <a:effectLst/>
                          <a:latin typeface="+mn-lt"/>
                        </a:rPr>
                        <a:t>Technology is a substitute with functional improvements.</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mn-lt"/>
                        </a:rPr>
                        <a:t>Apply some of the tools in </a:t>
                      </a:r>
                      <a:r>
                        <a:rPr lang="en-US" sz="1400" b="1" dirty="0">
                          <a:effectLst/>
                          <a:highlight>
                            <a:srgbClr val="FFFF00"/>
                          </a:highlight>
                          <a:latin typeface="+mn-lt"/>
                        </a:rPr>
                        <a:t>Microsoft Word </a:t>
                      </a:r>
                      <a:r>
                        <a:rPr lang="en-US" sz="1400" dirty="0">
                          <a:effectLst/>
                          <a:latin typeface="+mn-lt"/>
                        </a:rPr>
                        <a:t>such as spellcheck and thesaurus.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96541617"/>
                  </a:ext>
                </a:extLst>
              </a:tr>
              <a:tr h="858994">
                <a:tc>
                  <a:txBody>
                    <a:bodyPr/>
                    <a:lstStyle/>
                    <a:p>
                      <a:pPr marL="0" marR="0">
                        <a:lnSpc>
                          <a:spcPct val="115000"/>
                        </a:lnSpc>
                        <a:spcBef>
                          <a:spcPts val="0"/>
                        </a:spcBef>
                        <a:spcAft>
                          <a:spcPts val="0"/>
                        </a:spcAft>
                      </a:pPr>
                      <a:r>
                        <a:rPr lang="en-US" sz="1400" dirty="0">
                          <a:effectLst/>
                          <a:latin typeface="+mn-lt"/>
                        </a:rPr>
                        <a:t>SUBSTITUTION</a:t>
                      </a:r>
                    </a:p>
                    <a:p>
                      <a:pPr marL="0" marR="0">
                        <a:lnSpc>
                          <a:spcPct val="115000"/>
                        </a:lnSpc>
                        <a:spcBef>
                          <a:spcPts val="0"/>
                        </a:spcBef>
                        <a:spcAft>
                          <a:spcPts val="0"/>
                        </a:spcAft>
                      </a:pPr>
                      <a:r>
                        <a:rPr lang="en-US" sz="1100" b="0" dirty="0">
                          <a:effectLst/>
                          <a:latin typeface="+mn-lt"/>
                        </a:rPr>
                        <a:t>Technology is a substitute with no functional change. </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mn-lt"/>
                        </a:rPr>
                        <a:t>Typing the assignment on </a:t>
                      </a:r>
                      <a:r>
                        <a:rPr lang="en-US" sz="1400" b="1" dirty="0">
                          <a:effectLst/>
                          <a:highlight>
                            <a:srgbClr val="FFFF00"/>
                          </a:highlight>
                          <a:latin typeface="+mn-lt"/>
                        </a:rPr>
                        <a:t>Microsoft Word </a:t>
                      </a:r>
                      <a:r>
                        <a:rPr lang="en-US" sz="1400" dirty="0">
                          <a:effectLst/>
                          <a:latin typeface="+mn-lt"/>
                        </a:rPr>
                        <a:t>rather than written by hand.</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96066357"/>
                  </a:ext>
                </a:extLst>
              </a:tr>
            </a:tbl>
          </a:graphicData>
        </a:graphic>
      </p:graphicFrame>
      <p:pic>
        <p:nvPicPr>
          <p:cNvPr id="1028" name="Picture 4" descr="ScuttlePad Website Poster Image">
            <a:hlinkClick r:id="rId2"/>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593012" y="146052"/>
            <a:ext cx="889000" cy="133350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FlipBook HD icon">
            <a:hlinkClick r:id="rId3"/>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115049" y="431802"/>
            <a:ext cx="762000" cy="76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21928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Math</a:t>
            </a:r>
          </a:p>
        </p:txBody>
      </p:sp>
      <p:sp>
        <p:nvSpPr>
          <p:cNvPr id="3" name="Content Placeholder 2"/>
          <p:cNvSpPr>
            <a:spLocks noGrp="1"/>
          </p:cNvSpPr>
          <p:nvPr>
            <p:ph idx="1"/>
          </p:nvPr>
        </p:nvSpPr>
        <p:spPr/>
        <p:txBody>
          <a:bodyPr/>
          <a:lstStyle/>
          <a:p>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xmlns="" val="1526979347"/>
              </p:ext>
            </p:extLst>
          </p:nvPr>
        </p:nvGraphicFramePr>
        <p:xfrm>
          <a:off x="177800" y="1739901"/>
          <a:ext cx="11874498" cy="4218433"/>
        </p:xfrm>
        <a:graphic>
          <a:graphicData uri="http://schemas.openxmlformats.org/drawingml/2006/table">
            <a:tbl>
              <a:tblPr firstRow="1" firstCol="1" bandRow="1">
                <a:tableStyleId>{5C22544A-7EE6-4342-B048-85BDC9FD1C3A}</a:tableStyleId>
              </a:tblPr>
              <a:tblGrid>
                <a:gridCol w="2374900">
                  <a:extLst>
                    <a:ext uri="{9D8B030D-6E8A-4147-A177-3AD203B41FA5}">
                      <a16:colId xmlns:a16="http://schemas.microsoft.com/office/drawing/2014/main" xmlns="" val="245133034"/>
                    </a:ext>
                  </a:extLst>
                </a:gridCol>
                <a:gridCol w="4552655">
                  <a:extLst>
                    <a:ext uri="{9D8B030D-6E8A-4147-A177-3AD203B41FA5}">
                      <a16:colId xmlns:a16="http://schemas.microsoft.com/office/drawing/2014/main" xmlns="" val="418332911"/>
                    </a:ext>
                  </a:extLst>
                </a:gridCol>
                <a:gridCol w="4946943">
                  <a:extLst>
                    <a:ext uri="{9D8B030D-6E8A-4147-A177-3AD203B41FA5}">
                      <a16:colId xmlns:a16="http://schemas.microsoft.com/office/drawing/2014/main" xmlns="" val="1700377660"/>
                    </a:ext>
                  </a:extLst>
                </a:gridCol>
              </a:tblGrid>
              <a:tr h="622299">
                <a:tc>
                  <a:txBody>
                    <a:bodyPr/>
                    <a:lstStyle/>
                    <a:p>
                      <a:pPr marL="0" marR="0">
                        <a:lnSpc>
                          <a:spcPct val="115000"/>
                        </a:lnSpc>
                        <a:spcBef>
                          <a:spcPts val="0"/>
                        </a:spcBef>
                        <a:spcAft>
                          <a:spcPts val="0"/>
                        </a:spcAft>
                      </a:pPr>
                      <a:r>
                        <a:rPr lang="en-US" sz="1400" dirty="0">
                          <a:effectLst/>
                          <a:latin typeface="+mn-lt"/>
                        </a:rPr>
                        <a:t>MATH: </a:t>
                      </a:r>
                    </a:p>
                    <a:p>
                      <a:pPr marL="0" marR="0">
                        <a:lnSpc>
                          <a:spcPct val="115000"/>
                        </a:lnSpc>
                        <a:spcBef>
                          <a:spcPts val="0"/>
                        </a:spcBef>
                        <a:spcAft>
                          <a:spcPts val="0"/>
                        </a:spcAft>
                      </a:pPr>
                      <a:r>
                        <a:rPr lang="en-US" sz="1400" dirty="0">
                          <a:effectLst/>
                          <a:latin typeface="+mn-lt"/>
                        </a:rPr>
                        <a:t>FRACTIONS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tc>
                  <a:txBody>
                    <a:bodyPr/>
                    <a:lstStyle/>
                    <a:p>
                      <a:pPr marL="0" marR="0" algn="ctr">
                        <a:lnSpc>
                          <a:spcPct val="115000"/>
                        </a:lnSpc>
                        <a:spcBef>
                          <a:spcPts val="0"/>
                        </a:spcBef>
                        <a:spcAft>
                          <a:spcPts val="0"/>
                        </a:spcAft>
                      </a:pPr>
                      <a:r>
                        <a:rPr lang="en-US" sz="1400" dirty="0">
                          <a:effectLst/>
                          <a:latin typeface="+mn-lt"/>
                          <a:ea typeface="Calibri" panose="020F0502020204030204" pitchFamily="34" charset="0"/>
                          <a:cs typeface="Times New Roman" panose="02020603050405020304" pitchFamily="18" charset="0"/>
                        </a:rPr>
                        <a:t>Demonstrate an understanding of fractions by coloring in the blocks. </a:t>
                      </a:r>
                    </a:p>
                  </a:txBody>
                  <a:tcPr marL="68580" marR="68580" marT="0" marB="0">
                    <a:solidFill>
                      <a:schemeClr val="bg2">
                        <a:lumMod val="40000"/>
                        <a:lumOff val="60000"/>
                      </a:schemeClr>
                    </a:solidFill>
                  </a:tcPr>
                </a:tc>
                <a:tc>
                  <a:txBody>
                    <a:bodyPr/>
                    <a:lstStyle/>
                    <a:p>
                      <a:pPr marL="0" marR="0" algn="ctr">
                        <a:lnSpc>
                          <a:spcPct val="115000"/>
                        </a:lnSpc>
                        <a:spcBef>
                          <a:spcPts val="0"/>
                        </a:spcBef>
                        <a:spcAft>
                          <a:spcPts val="0"/>
                        </a:spcAft>
                      </a:pPr>
                      <a:r>
                        <a:rPr lang="en-US" sz="1400" dirty="0">
                          <a:effectLst/>
                          <a:latin typeface="+mn-lt"/>
                        </a:rPr>
                        <a:t>Determine your own strengths, weaknesses and proficiency level in fractions.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solidFill>
                      <a:schemeClr val="bg2">
                        <a:lumMod val="40000"/>
                        <a:lumOff val="60000"/>
                      </a:schemeClr>
                    </a:solidFill>
                  </a:tcPr>
                </a:tc>
                <a:extLst>
                  <a:ext uri="{0D108BD9-81ED-4DB2-BD59-A6C34878D82A}">
                    <a16:rowId xmlns:a16="http://schemas.microsoft.com/office/drawing/2014/main" xmlns="" val="1168330603"/>
                  </a:ext>
                </a:extLst>
              </a:tr>
              <a:tr h="889000">
                <a:tc>
                  <a:txBody>
                    <a:bodyPr/>
                    <a:lstStyle/>
                    <a:p>
                      <a:pPr marL="0" marR="0">
                        <a:lnSpc>
                          <a:spcPct val="115000"/>
                        </a:lnSpc>
                        <a:spcBef>
                          <a:spcPts val="0"/>
                        </a:spcBef>
                        <a:spcAft>
                          <a:spcPts val="0"/>
                        </a:spcAft>
                      </a:pPr>
                      <a:r>
                        <a:rPr lang="en-US" sz="1400" dirty="0">
                          <a:effectLst/>
                          <a:latin typeface="+mn-lt"/>
                        </a:rPr>
                        <a:t>REDEFINITION</a:t>
                      </a:r>
                    </a:p>
                    <a:p>
                      <a:pPr marL="0" marR="0">
                        <a:lnSpc>
                          <a:spcPct val="115000"/>
                        </a:lnSpc>
                        <a:spcBef>
                          <a:spcPts val="0"/>
                        </a:spcBef>
                        <a:spcAft>
                          <a:spcPts val="0"/>
                        </a:spcAft>
                      </a:pPr>
                      <a:r>
                        <a:rPr lang="en-US" sz="1100" b="0" dirty="0">
                          <a:effectLst/>
                          <a:latin typeface="+mn-lt"/>
                        </a:rPr>
                        <a:t>Introduce tasks that are inconceivable without the technology.</a:t>
                      </a:r>
                    </a:p>
                    <a:p>
                      <a:pPr marL="0" marR="0">
                        <a:lnSpc>
                          <a:spcPct val="115000"/>
                        </a:lnSpc>
                        <a:spcBef>
                          <a:spcPts val="0"/>
                        </a:spcBef>
                        <a:spcAft>
                          <a:spcPts val="0"/>
                        </a:spcAft>
                      </a:pPr>
                      <a:r>
                        <a:rPr lang="en-US"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mn-lt"/>
                        </a:rPr>
                        <a:t>Students use </a:t>
                      </a:r>
                      <a:r>
                        <a:rPr lang="en-US" sz="1400" b="1" dirty="0">
                          <a:effectLst/>
                          <a:highlight>
                            <a:srgbClr val="FFFF00"/>
                          </a:highlight>
                          <a:latin typeface="+mn-lt"/>
                          <a:hlinkClick r:id="rId2"/>
                        </a:rPr>
                        <a:t>Dreambox</a:t>
                      </a:r>
                      <a:r>
                        <a:rPr lang="en-US" sz="1400" dirty="0">
                          <a:effectLst/>
                          <a:latin typeface="+mn-lt"/>
                        </a:rPr>
                        <a:t>, an adaptive learning math program that maximizes the challenge to each student and presents unique problems to each student according to their own strengths and abilities.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342156028"/>
                  </a:ext>
                </a:extLst>
              </a:tr>
              <a:tr h="858994">
                <a:tc>
                  <a:txBody>
                    <a:bodyPr/>
                    <a:lstStyle/>
                    <a:p>
                      <a:pPr marL="0" marR="0">
                        <a:lnSpc>
                          <a:spcPct val="115000"/>
                        </a:lnSpc>
                        <a:spcBef>
                          <a:spcPts val="0"/>
                        </a:spcBef>
                        <a:spcAft>
                          <a:spcPts val="0"/>
                        </a:spcAft>
                      </a:pPr>
                      <a:r>
                        <a:rPr lang="en-US" sz="1400" dirty="0">
                          <a:effectLst/>
                          <a:latin typeface="+mn-lt"/>
                        </a:rPr>
                        <a:t>MODIFICATION</a:t>
                      </a:r>
                    </a:p>
                    <a:p>
                      <a:pPr marL="0" marR="0">
                        <a:lnSpc>
                          <a:spcPct val="115000"/>
                        </a:lnSpc>
                        <a:spcBef>
                          <a:spcPts val="0"/>
                        </a:spcBef>
                        <a:spcAft>
                          <a:spcPts val="0"/>
                        </a:spcAft>
                      </a:pPr>
                      <a:r>
                        <a:rPr lang="en-US" sz="1100" b="0" dirty="0">
                          <a:effectLst/>
                          <a:latin typeface="+mn-lt"/>
                        </a:rPr>
                        <a:t>Technology allows for significant task redesign. </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mn-lt"/>
                        </a:rPr>
                        <a:t>Students use </a:t>
                      </a:r>
                      <a:r>
                        <a:rPr lang="en-US" sz="1400" b="1" dirty="0">
                          <a:effectLst/>
                          <a:highlight>
                            <a:srgbClr val="FFFF00"/>
                          </a:highlight>
                          <a:latin typeface="+mn-lt"/>
                          <a:hlinkClick r:id="rId3"/>
                        </a:rPr>
                        <a:t>Adapted Mind</a:t>
                      </a:r>
                      <a:r>
                        <a:rPr lang="en-US" sz="1400" dirty="0">
                          <a:effectLst/>
                          <a:latin typeface="+mn-lt"/>
                          <a:hlinkClick r:id="rId3"/>
                        </a:rPr>
                        <a:t> </a:t>
                      </a:r>
                      <a:r>
                        <a:rPr lang="en-US" sz="1400" dirty="0">
                          <a:effectLst/>
                          <a:latin typeface="+mn-lt"/>
                        </a:rPr>
                        <a:t>online fraction tutorials and use </a:t>
                      </a:r>
                      <a:r>
                        <a:rPr lang="en-US" sz="1400" b="1" dirty="0">
                          <a:effectLst/>
                          <a:highlight>
                            <a:srgbClr val="FFFF00"/>
                          </a:highlight>
                          <a:latin typeface="+mn-lt"/>
                        </a:rPr>
                        <a:t>Google Sheets </a:t>
                      </a:r>
                      <a:r>
                        <a:rPr lang="en-US" sz="1400" dirty="0">
                          <a:effectLst/>
                          <a:latin typeface="+mn-lt"/>
                        </a:rPr>
                        <a:t>to create their own fraction worksheets.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95048547"/>
                  </a:ext>
                </a:extLst>
              </a:tr>
              <a:tr h="896690">
                <a:tc>
                  <a:txBody>
                    <a:bodyPr/>
                    <a:lstStyle/>
                    <a:p>
                      <a:pPr marL="0" marR="0">
                        <a:lnSpc>
                          <a:spcPct val="115000"/>
                        </a:lnSpc>
                        <a:spcBef>
                          <a:spcPts val="0"/>
                        </a:spcBef>
                        <a:spcAft>
                          <a:spcPts val="0"/>
                        </a:spcAft>
                      </a:pPr>
                      <a:r>
                        <a:rPr lang="en-US" sz="1400" dirty="0">
                          <a:effectLst/>
                          <a:latin typeface="+mn-lt"/>
                        </a:rPr>
                        <a:t>AUGMENTATION</a:t>
                      </a:r>
                    </a:p>
                    <a:p>
                      <a:pPr marL="0" marR="0">
                        <a:lnSpc>
                          <a:spcPct val="115000"/>
                        </a:lnSpc>
                        <a:spcBef>
                          <a:spcPts val="0"/>
                        </a:spcBef>
                        <a:spcAft>
                          <a:spcPts val="0"/>
                        </a:spcAft>
                      </a:pPr>
                      <a:r>
                        <a:rPr lang="en-US" sz="1100" b="0" dirty="0">
                          <a:effectLst/>
                          <a:latin typeface="+mn-lt"/>
                        </a:rPr>
                        <a:t>Technology is a substitute with functional improvements.</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mn-lt"/>
                        </a:rPr>
                        <a:t>Students use </a:t>
                      </a:r>
                      <a:r>
                        <a:rPr lang="en-US" sz="1400" b="1" dirty="0">
                          <a:effectLst/>
                          <a:highlight>
                            <a:srgbClr val="FFFF00"/>
                          </a:highlight>
                          <a:latin typeface="+mn-lt"/>
                          <a:hlinkClick r:id="rId4"/>
                        </a:rPr>
                        <a:t>Google Sheets </a:t>
                      </a:r>
                      <a:r>
                        <a:rPr lang="en-US" sz="1400" dirty="0">
                          <a:effectLst/>
                          <a:latin typeface="+mn-lt"/>
                        </a:rPr>
                        <a:t>to color in the blocks and teacher provides feedback directly via Google Sheets.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896541617"/>
                  </a:ext>
                </a:extLst>
              </a:tr>
              <a:tr h="858994">
                <a:tc>
                  <a:txBody>
                    <a:bodyPr/>
                    <a:lstStyle/>
                    <a:p>
                      <a:pPr marL="0" marR="0">
                        <a:lnSpc>
                          <a:spcPct val="115000"/>
                        </a:lnSpc>
                        <a:spcBef>
                          <a:spcPts val="0"/>
                        </a:spcBef>
                        <a:spcAft>
                          <a:spcPts val="0"/>
                        </a:spcAft>
                      </a:pPr>
                      <a:r>
                        <a:rPr lang="en-US" sz="1400" dirty="0">
                          <a:effectLst/>
                          <a:latin typeface="+mn-lt"/>
                        </a:rPr>
                        <a:t>SUBSTITUTION</a:t>
                      </a:r>
                    </a:p>
                    <a:p>
                      <a:pPr marL="0" marR="0">
                        <a:lnSpc>
                          <a:spcPct val="115000"/>
                        </a:lnSpc>
                        <a:spcBef>
                          <a:spcPts val="0"/>
                        </a:spcBef>
                        <a:spcAft>
                          <a:spcPts val="0"/>
                        </a:spcAft>
                      </a:pPr>
                      <a:r>
                        <a:rPr lang="en-US" sz="1100" b="0" dirty="0">
                          <a:effectLst/>
                          <a:latin typeface="+mn-lt"/>
                        </a:rPr>
                        <a:t>Technology is a substitute with no functional change. </a:t>
                      </a:r>
                      <a:endParaRPr lang="en-US" sz="1100" b="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mn-lt"/>
                        </a:rPr>
                        <a:t>Students use </a:t>
                      </a:r>
                      <a:r>
                        <a:rPr lang="en-US" sz="1400" b="1" dirty="0">
                          <a:effectLst/>
                          <a:highlight>
                            <a:srgbClr val="FFFF00"/>
                          </a:highlight>
                          <a:latin typeface="+mn-lt"/>
                        </a:rPr>
                        <a:t>MS Excel </a:t>
                      </a:r>
                      <a:r>
                        <a:rPr lang="en-US" sz="1400" dirty="0">
                          <a:effectLst/>
                          <a:latin typeface="+mn-lt"/>
                        </a:rPr>
                        <a:t>to color in the blocks.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1400" dirty="0">
                          <a:effectLst/>
                          <a:latin typeface="+mn-lt"/>
                        </a:rPr>
                        <a:t> </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896066357"/>
                  </a:ext>
                </a:extLst>
              </a:tr>
            </a:tbl>
          </a:graphicData>
        </a:graphic>
      </p:graphicFrame>
      <p:pic>
        <p:nvPicPr>
          <p:cNvPr id="4098" name="Picture 2" descr="Image result for google sheets">
            <a:hlinkClick r:id="rId4"/>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625850" y="419100"/>
            <a:ext cx="2266950" cy="1031853"/>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www.adaptedmind.com/images/logo-color.png">
            <a:hlinkClick r:id="rId3"/>
          </p:cNvPr>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440487" y="746126"/>
            <a:ext cx="1914525" cy="285750"/>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DreamBox Learning">
            <a:hlinkClick r:id="rId2"/>
          </p:cNvPr>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8837612" y="393701"/>
            <a:ext cx="2276475" cy="990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29280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Education</a:t>
            </a:r>
          </a:p>
        </p:txBody>
      </p:sp>
      <p:sp>
        <p:nvSpPr>
          <p:cNvPr id="3" name="Content Placeholder 2"/>
          <p:cNvSpPr>
            <a:spLocks noGrp="1"/>
          </p:cNvSpPr>
          <p:nvPr>
            <p:ph idx="1"/>
          </p:nvPr>
        </p:nvSpPr>
        <p:spPr>
          <a:xfrm>
            <a:off x="685801" y="2142067"/>
            <a:ext cx="10784839" cy="3649133"/>
          </a:xfrm>
        </p:spPr>
        <p:txBody>
          <a:bodyPr/>
          <a:lstStyle/>
          <a:p>
            <a:pPr marL="0" indent="0">
              <a:lnSpc>
                <a:spcPct val="150000"/>
              </a:lnSpc>
              <a:buNone/>
            </a:pPr>
            <a:r>
              <a:rPr lang="en-US" dirty="0"/>
              <a:t>“Technology ushers in fundamental structural changes that can be integral to achieving significant improvements in productivity. Used to support both teaching and learning, technology infuses classrooms with digital learning tools, such as computers and hand held devices; expands course offerings, experiences, and learning materials; supports learning 24 hours a day, 7 days a week; builds 21</a:t>
            </a:r>
            <a:r>
              <a:rPr lang="en-US" baseline="30000" dirty="0"/>
              <a:t>st</a:t>
            </a:r>
            <a:r>
              <a:rPr lang="en-US" dirty="0"/>
              <a:t>century skills; increases student engagement and motivation; and accelerates learning. Technology also has the power to transform teaching by ushering in a new model of connected teaching. This model links teachers to their students and to professional content, resources, and systems to help them improve their own instruction and personalize learning.” (U.S. Department of Education, </a:t>
            </a:r>
            <a:r>
              <a:rPr lang="en-US" dirty="0" err="1"/>
              <a:t>n.d.</a:t>
            </a:r>
            <a:r>
              <a:rPr lang="en-US" dirty="0"/>
              <a:t>)</a:t>
            </a:r>
          </a:p>
        </p:txBody>
      </p:sp>
    </p:spTree>
    <p:extLst>
      <p:ext uri="{BB962C8B-B14F-4D97-AF65-F5344CB8AC3E}">
        <p14:creationId xmlns:p14="http://schemas.microsoft.com/office/powerpoint/2010/main" xmlns="" val="5220659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130</TotalTime>
  <Words>2323</Words>
  <Application>Microsoft Office PowerPoint</Application>
  <PresentationFormat>Custom</PresentationFormat>
  <Paragraphs>400</Paragraphs>
  <Slides>39</Slides>
  <Notes>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Celestial</vt:lpstr>
      <vt:lpstr>Curriculum and technology: Today and tomorrow</vt:lpstr>
      <vt:lpstr>Slide 2</vt:lpstr>
      <vt:lpstr>Primary school</vt:lpstr>
      <vt:lpstr>Using the samr model to integrate technologies in Four Major subject areas</vt:lpstr>
      <vt:lpstr>SCIENCE</vt:lpstr>
      <vt:lpstr>History</vt:lpstr>
      <vt:lpstr>Language arts</vt:lpstr>
      <vt:lpstr>Math</vt:lpstr>
      <vt:lpstr>Secondary Education</vt:lpstr>
      <vt:lpstr>Google EArth</vt:lpstr>
      <vt:lpstr>3D Printing</vt:lpstr>
      <vt:lpstr>Slide 12</vt:lpstr>
      <vt:lpstr>Minecraft</vt:lpstr>
      <vt:lpstr>Skype </vt:lpstr>
      <vt:lpstr>Swivl</vt:lpstr>
      <vt:lpstr>Higher Education</vt:lpstr>
      <vt:lpstr>Adaptive placement testing</vt:lpstr>
      <vt:lpstr>simulation</vt:lpstr>
      <vt:lpstr>Slide 19</vt:lpstr>
      <vt:lpstr>Flipped classroom</vt:lpstr>
      <vt:lpstr>Open educational resources</vt:lpstr>
      <vt:lpstr>Massive online degrees</vt:lpstr>
      <vt:lpstr>Special Education-Exceptional Students</vt:lpstr>
      <vt:lpstr>Special education and Educational Technology    # of US SE Students risen 30% in last decade Technology is leveling the playing field</vt:lpstr>
      <vt:lpstr>Slide 25</vt:lpstr>
      <vt:lpstr>Educating Exceptional Children- Substitution</vt:lpstr>
      <vt:lpstr>Educating Exceptional Children- Augmentation</vt:lpstr>
      <vt:lpstr>Educating Exceptional Children- Modification – Tech Allows for significant task redesign </vt:lpstr>
      <vt:lpstr>Educating Exceptional Children-Redefinition- Allows for creation of new tasks previously inconceivable  </vt:lpstr>
      <vt:lpstr>The samr Model</vt:lpstr>
      <vt:lpstr>Primary Resources</vt:lpstr>
      <vt:lpstr>Secondary Education References</vt:lpstr>
      <vt:lpstr>Secondary Education References (continued)</vt:lpstr>
      <vt:lpstr>Higher education references</vt:lpstr>
      <vt:lpstr>Higher education references (continued)</vt:lpstr>
      <vt:lpstr>Educational  Resources for Special Education</vt:lpstr>
      <vt:lpstr>Slide 37</vt:lpstr>
      <vt:lpstr>Slide 38</vt:lpstr>
      <vt:lpstr>Samr 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O'Neill</dc:creator>
  <cp:lastModifiedBy>ROBERT MAGRO</cp:lastModifiedBy>
  <cp:revision>24</cp:revision>
  <dcterms:created xsi:type="dcterms:W3CDTF">2017-03-05T21:55:40Z</dcterms:created>
  <dcterms:modified xsi:type="dcterms:W3CDTF">2017-06-27T14:42:09Z</dcterms:modified>
</cp:coreProperties>
</file>